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38"/>
  </p:handoutMasterIdLst>
  <p:sldIdLst>
    <p:sldId id="256" r:id="rId2"/>
    <p:sldId id="308" r:id="rId3"/>
    <p:sldId id="265" r:id="rId4"/>
    <p:sldId id="302" r:id="rId5"/>
    <p:sldId id="281" r:id="rId6"/>
    <p:sldId id="301" r:id="rId7"/>
    <p:sldId id="300" r:id="rId8"/>
    <p:sldId id="298" r:id="rId9"/>
    <p:sldId id="278" r:id="rId10"/>
    <p:sldId id="299" r:id="rId11"/>
    <p:sldId id="257" r:id="rId12"/>
    <p:sldId id="259" r:id="rId13"/>
    <p:sldId id="260" r:id="rId14"/>
    <p:sldId id="261" r:id="rId15"/>
    <p:sldId id="262" r:id="rId16"/>
    <p:sldId id="292" r:id="rId17"/>
    <p:sldId id="293" r:id="rId18"/>
    <p:sldId id="294" r:id="rId19"/>
    <p:sldId id="295" r:id="rId20"/>
    <p:sldId id="296" r:id="rId21"/>
    <p:sldId id="297" r:id="rId22"/>
    <p:sldId id="282" r:id="rId23"/>
    <p:sldId id="283" r:id="rId24"/>
    <p:sldId id="284" r:id="rId25"/>
    <p:sldId id="285" r:id="rId26"/>
    <p:sldId id="286" r:id="rId27"/>
    <p:sldId id="287" r:id="rId28"/>
    <p:sldId id="288" r:id="rId29"/>
    <p:sldId id="289" r:id="rId30"/>
    <p:sldId id="305" r:id="rId31"/>
    <p:sldId id="309" r:id="rId32"/>
    <p:sldId id="304" r:id="rId33"/>
    <p:sldId id="307" r:id="rId34"/>
    <p:sldId id="306" r:id="rId35"/>
    <p:sldId id="310" r:id="rId36"/>
    <p:sldId id="275" r:id="rId37"/>
  </p:sldIdLst>
  <p:sldSz cx="9144000" cy="6858000" type="screen4x3"/>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94872" autoAdjust="0"/>
  </p:normalViewPr>
  <p:slideViewPr>
    <p:cSldViewPr>
      <p:cViewPr>
        <p:scale>
          <a:sx n="80" d="100"/>
          <a:sy n="80" d="100"/>
        </p:scale>
        <p:origin x="-930"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F9B48EB-582B-4A62-9A1B-94F713AF6796}" type="datetimeFigureOut">
              <a:rPr lang="pl-PL" smtClean="0"/>
              <a:t>2012-06-21</a:t>
            </a:fld>
            <a:endParaRPr lang="pl-PL"/>
          </a:p>
        </p:txBody>
      </p:sp>
      <p:sp>
        <p:nvSpPr>
          <p:cNvPr id="4" name="Symbol zastępczy stopki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91B0AF5-8463-4793-B97A-A7005490B5A3}" type="slidenum">
              <a:rPr lang="pl-PL" smtClean="0"/>
              <a:t>‹#›</a:t>
            </a:fld>
            <a:endParaRPr lang="pl-PL"/>
          </a:p>
        </p:txBody>
      </p:sp>
    </p:spTree>
    <p:extLst>
      <p:ext uri="{BB962C8B-B14F-4D97-AF65-F5344CB8AC3E}">
        <p14:creationId xmlns:p14="http://schemas.microsoft.com/office/powerpoint/2010/main" val="41053696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1D24F77E-9D8C-4737-9A98-4F247D5DE4C2}" type="datetimeFigureOut">
              <a:rPr lang="pl-PL" smtClean="0"/>
              <a:t>2012-06-21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ACF5AC3-B89F-495A-B963-94FF39D15309}"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D24F77E-9D8C-4737-9A98-4F247D5DE4C2}" type="datetimeFigureOut">
              <a:rPr lang="pl-PL" smtClean="0"/>
              <a:t>2012-06-21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ACF5AC3-B89F-495A-B963-94FF39D15309}"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24F77E-9D8C-4737-9A98-4F247D5DE4C2}" type="datetimeFigureOut">
              <a:rPr lang="pl-PL" smtClean="0"/>
              <a:t>2012-06-21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ACF5AC3-B89F-495A-B963-94FF39D15309}" type="slidenum">
              <a:rPr lang="pl-PL" smtClean="0"/>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D24F77E-9D8C-4737-9A98-4F247D5DE4C2}" type="datetimeFigureOut">
              <a:rPr lang="pl-PL" smtClean="0"/>
              <a:t>2012-06-21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ACF5AC3-B89F-495A-B963-94FF39D15309}" type="slidenum">
              <a:rPr lang="pl-PL" smtClean="0"/>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D24F77E-9D8C-4737-9A98-4F247D5DE4C2}" type="datetimeFigureOut">
              <a:rPr lang="pl-PL" smtClean="0"/>
              <a:t>2012-06-21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ACF5AC3-B89F-495A-B963-94FF39D15309}"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1D24F77E-9D8C-4737-9A98-4F247D5DE4C2}" type="datetimeFigureOut">
              <a:rPr lang="pl-PL" smtClean="0"/>
              <a:t>2012-06-21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ACF5AC3-B89F-495A-B963-94FF39D15309}" type="slidenum">
              <a:rPr lang="pl-PL" smtClean="0"/>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1D24F77E-9D8C-4737-9A98-4F247D5DE4C2}" type="datetimeFigureOut">
              <a:rPr lang="pl-PL" smtClean="0"/>
              <a:t>2012-06-21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ACF5AC3-B89F-495A-B963-94FF39D15309}"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1D24F77E-9D8C-4737-9A98-4F247D5DE4C2}" type="datetimeFigureOut">
              <a:rPr lang="pl-PL" smtClean="0"/>
              <a:t>2012-06-21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ACF5AC3-B89F-495A-B963-94FF39D15309}"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24F77E-9D8C-4737-9A98-4F247D5DE4C2}" type="datetimeFigureOut">
              <a:rPr lang="pl-PL" smtClean="0"/>
              <a:t>2012-06-21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ACF5AC3-B89F-495A-B963-94FF39D15309}"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24F77E-9D8C-4737-9A98-4F247D5DE4C2}" type="datetimeFigureOut">
              <a:rPr lang="pl-PL" smtClean="0"/>
              <a:t>2012-06-21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ACF5AC3-B89F-495A-B963-94FF39D15309}" type="slidenum">
              <a:rPr lang="pl-PL" smtClean="0"/>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D24F77E-9D8C-4737-9A98-4F247D5DE4C2}" type="datetimeFigureOut">
              <a:rPr lang="pl-PL" smtClean="0"/>
              <a:t>2012-06-21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ACF5AC3-B89F-495A-B963-94FF39D15309}" type="slidenum">
              <a:rPr lang="pl-PL" smtClean="0"/>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24F77E-9D8C-4737-9A98-4F247D5DE4C2}" type="datetimeFigureOut">
              <a:rPr lang="pl-PL" smtClean="0"/>
              <a:t>2012-06-21</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ACF5AC3-B89F-495A-B963-94FF39D15309}" type="slidenum">
              <a:rPr lang="pl-PL" smtClean="0"/>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idx="1"/>
          </p:nvPr>
        </p:nvSpPr>
        <p:spPr>
          <a:xfrm>
            <a:off x="179513" y="2675467"/>
            <a:ext cx="8100888" cy="2913773"/>
          </a:xfrm>
        </p:spPr>
        <p:txBody>
          <a:bodyPr>
            <a:noAutofit/>
          </a:bodyPr>
          <a:lstStyle/>
          <a:p>
            <a:pPr marL="0" indent="0" algn="ctr">
              <a:buNone/>
            </a:pPr>
            <a:r>
              <a:rPr lang="pl-PL" sz="2000" b="1" dirty="0" smtClean="0">
                <a:cs typeface="Times New Roman" pitchFamily="18" charset="0"/>
              </a:rPr>
              <a:t>Rozliczanie operacji w ramach środka </a:t>
            </a:r>
            <a:br>
              <a:rPr lang="pl-PL" sz="2000" b="1" dirty="0" smtClean="0">
                <a:cs typeface="Times New Roman" pitchFamily="18" charset="0"/>
              </a:rPr>
            </a:br>
            <a:r>
              <a:rPr lang="pl-PL" sz="2000" b="1" dirty="0" smtClean="0">
                <a:cs typeface="Times New Roman" pitchFamily="18" charset="0"/>
              </a:rPr>
              <a:t>4.1. Rozwój obszarów zależnych od rybactwa </a:t>
            </a:r>
            <a:br>
              <a:rPr lang="pl-PL" sz="2000" b="1" dirty="0" smtClean="0">
                <a:cs typeface="Times New Roman" pitchFamily="18" charset="0"/>
              </a:rPr>
            </a:br>
            <a:r>
              <a:rPr lang="pl-PL" sz="2000" b="1" dirty="0" smtClean="0">
                <a:cs typeface="Times New Roman" pitchFamily="18" charset="0"/>
              </a:rPr>
              <a:t>z wyłączeniem realizacji operacji polegających </a:t>
            </a:r>
            <a:br>
              <a:rPr lang="pl-PL" sz="2000" b="1" dirty="0" smtClean="0">
                <a:cs typeface="Times New Roman" pitchFamily="18" charset="0"/>
              </a:rPr>
            </a:br>
            <a:r>
              <a:rPr lang="pl-PL" sz="2000" b="1" dirty="0" smtClean="0">
                <a:cs typeface="Times New Roman" pitchFamily="18" charset="0"/>
              </a:rPr>
              <a:t>na funkcjonowaniu lokalnej grupy rybackiej (…) w ramach Programu Operacyjnego „Zrównoważony rozwój sektora rybołówstwa i nadbrzeżnych obszarów rybackich 2007-2013</a:t>
            </a:r>
          </a:p>
          <a:p>
            <a:pPr algn="ctr"/>
            <a:endParaRPr lang="pl-PL" sz="2000" b="1" dirty="0" smtClean="0">
              <a:latin typeface="Times New Roman" pitchFamily="18" charset="0"/>
              <a:cs typeface="Times New Roman" pitchFamily="18" charset="0"/>
            </a:endParaRPr>
          </a:p>
          <a:p>
            <a:pPr marL="0" indent="0" algn="ctr">
              <a:buNone/>
            </a:pPr>
            <a:endParaRPr lang="pl-PL" sz="2000" b="1" dirty="0" smtClean="0">
              <a:latin typeface="Times New Roman" pitchFamily="18" charset="0"/>
              <a:cs typeface="Times New Roman" pitchFamily="18" charset="0"/>
            </a:endParaRPr>
          </a:p>
          <a:p>
            <a:pPr algn="ctr"/>
            <a:r>
              <a:rPr lang="pl-PL" sz="1600" b="1" dirty="0" smtClean="0">
                <a:effectLst>
                  <a:outerShdw blurRad="38100" dist="38100" dir="2700000" algn="tl">
                    <a:srgbClr val="000000">
                      <a:alpha val="43137"/>
                    </a:srgbClr>
                  </a:outerShdw>
                </a:effectLst>
              </a:rPr>
              <a:t>Szkolenie wspófinansowane przez Unię Europejską ze środków finansowych Europejskiego Funduszu Rybackiego zapewniającą inwestycje w zrównoważone rybołówstwo</a:t>
            </a:r>
          </a:p>
          <a:p>
            <a:pPr algn="ctr"/>
            <a:endParaRPr lang="pl-PL" sz="2000" b="1" dirty="0">
              <a:latin typeface="Times New Roman" pitchFamily="18" charset="0"/>
              <a:cs typeface="Times New Roman" pitchFamily="18" charset="0"/>
            </a:endParaRPr>
          </a:p>
        </p:txBody>
      </p:sp>
      <p:sp>
        <p:nvSpPr>
          <p:cNvPr id="2" name="Tytuł 1"/>
          <p:cNvSpPr>
            <a:spLocks noGrp="1"/>
          </p:cNvSpPr>
          <p:nvPr>
            <p:ph type="title"/>
          </p:nvPr>
        </p:nvSpPr>
        <p:spPr>
          <a:effectLst/>
        </p:spPr>
        <p:txBody>
          <a:bodyPr>
            <a:noAutofit/>
          </a:bodyPr>
          <a:lstStyle/>
          <a:p>
            <a:pPr marL="182880"/>
            <a:r>
              <a:rPr lang="pl-PL" sz="3600" dirty="0" smtClean="0">
                <a:solidFill>
                  <a:srgbClr val="002060"/>
                </a:solidFill>
                <a:effectLst>
                  <a:outerShdw blurRad="38100" dist="38100" dir="2700000" algn="tl">
                    <a:srgbClr val="000000">
                      <a:alpha val="43137"/>
                    </a:srgbClr>
                  </a:outerShdw>
                </a:effectLst>
                <a:cs typeface="Times New Roman" pitchFamily="18" charset="0"/>
              </a:rPr>
              <a:t>Wniosek o płatność </a:t>
            </a:r>
            <a:endParaRPr lang="pl-PL" sz="3200" dirty="0">
              <a:solidFill>
                <a:srgbClr val="002060"/>
              </a:solidFill>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1296144" cy="84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O RYBY Logo2 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31756"/>
            <a:ext cx="1368152" cy="84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884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solidFill>
                  <a:srgbClr val="002060"/>
                </a:solidFill>
              </a:rPr>
              <a:t>Wykonanie </a:t>
            </a:r>
            <a:r>
              <a:rPr lang="pl-PL" dirty="0">
                <a:solidFill>
                  <a:srgbClr val="002060"/>
                </a:solidFill>
              </a:rPr>
              <a:t>prac budowlanych dokumentowane jest na etapie wniosku o płatność protokołami odbioru lub wykonania prac oraz dokumentami księgowymi, natomiast w przypadku pozostałych prac np. zakupu wyposażenia </a:t>
            </a:r>
            <a:r>
              <a:rPr lang="pl-PL" dirty="0" smtClean="0">
                <a:solidFill>
                  <a:srgbClr val="002060"/>
                </a:solidFill>
              </a:rPr>
              <a:t>- dokumentami </a:t>
            </a:r>
            <a:r>
              <a:rPr lang="pl-PL" dirty="0">
                <a:solidFill>
                  <a:srgbClr val="002060"/>
                </a:solidFill>
              </a:rPr>
              <a:t>księgowymi. </a:t>
            </a:r>
          </a:p>
        </p:txBody>
      </p:sp>
      <p:sp>
        <p:nvSpPr>
          <p:cNvPr id="3" name="Tytuł 2"/>
          <p:cNvSpPr>
            <a:spLocks noGrp="1"/>
          </p:cNvSpPr>
          <p:nvPr>
            <p:ph type="title"/>
          </p:nvPr>
        </p:nvSpPr>
        <p:spPr/>
        <p:txBody>
          <a:bodyPr>
            <a:normAutofit/>
          </a:bodyPr>
          <a:lstStyle/>
          <a:p>
            <a:r>
              <a:rPr lang="pl-PL" b="1" dirty="0" smtClean="0">
                <a:solidFill>
                  <a:srgbClr val="002060"/>
                </a:solidFill>
              </a:rPr>
              <a:t>Protokoły - </a:t>
            </a:r>
            <a:r>
              <a:rPr lang="pl-PL" b="1" dirty="0">
                <a:solidFill>
                  <a:srgbClr val="002060"/>
                </a:solidFill>
              </a:rPr>
              <a:t>roboty </a:t>
            </a:r>
            <a:r>
              <a:rPr lang="pl-PL" b="1" dirty="0" smtClean="0">
                <a:solidFill>
                  <a:srgbClr val="002060"/>
                </a:solidFill>
              </a:rPr>
              <a:t>budowlane</a:t>
            </a:r>
            <a:endParaRPr lang="pl-PL" dirty="0">
              <a:solidFill>
                <a:srgbClr val="002060"/>
              </a:solidFill>
            </a:endParaRPr>
          </a:p>
        </p:txBody>
      </p:sp>
    </p:spTree>
    <p:extLst>
      <p:ext uri="{BB962C8B-B14F-4D97-AF65-F5344CB8AC3E}">
        <p14:creationId xmlns:p14="http://schemas.microsoft.com/office/powerpoint/2010/main" val="3547363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251520" y="1412776"/>
            <a:ext cx="8640959" cy="4713387"/>
          </a:xfrm>
        </p:spPr>
        <p:txBody>
          <a:bodyPr>
            <a:noAutofit/>
          </a:bodyPr>
          <a:lstStyle/>
          <a:p>
            <a:pPr marL="363538" indent="-363538" algn="just">
              <a:buFont typeface="Wingdings" pitchFamily="2" charset="2"/>
              <a:buChar char="v"/>
            </a:pPr>
            <a:endParaRPr lang="pl-PL" sz="1900" dirty="0" smtClean="0">
              <a:latin typeface="Times New Roman" pitchFamily="18" charset="0"/>
              <a:cs typeface="Times New Roman" pitchFamily="18" charset="0"/>
            </a:endParaRPr>
          </a:p>
          <a:p>
            <a:pPr marL="363538" indent="-363538">
              <a:buFont typeface="Wingdings" pitchFamily="2" charset="2"/>
              <a:buChar char="v"/>
            </a:pPr>
            <a:r>
              <a:rPr lang="pl-PL" sz="2000" dirty="0" smtClean="0">
                <a:solidFill>
                  <a:srgbClr val="002060"/>
                </a:solidFill>
                <a:cs typeface="Times New Roman" pitchFamily="18" charset="0"/>
              </a:rPr>
              <a:t>We wniosku o płatność Beneficjent wypełnia </a:t>
            </a:r>
            <a:r>
              <a:rPr lang="pl-PL" sz="2000" u="sng" dirty="0" smtClean="0">
                <a:solidFill>
                  <a:srgbClr val="002060"/>
                </a:solidFill>
                <a:cs typeface="Times New Roman" pitchFamily="18" charset="0"/>
              </a:rPr>
              <a:t>wyłącznie białe pola wniosku</a:t>
            </a:r>
            <a:r>
              <a:rPr lang="pl-PL" sz="2000" dirty="0" smtClean="0">
                <a:solidFill>
                  <a:srgbClr val="002060"/>
                </a:solidFill>
                <a:cs typeface="Times New Roman" pitchFamily="18" charset="0"/>
              </a:rPr>
              <a:t>.</a:t>
            </a:r>
          </a:p>
          <a:p>
            <a:pPr marL="363538" indent="-363538" algn="l">
              <a:buFont typeface="Wingdings" pitchFamily="2" charset="2"/>
              <a:buChar char="v"/>
            </a:pPr>
            <a:r>
              <a:rPr lang="pl-PL" sz="2000" dirty="0" smtClean="0">
                <a:solidFill>
                  <a:srgbClr val="002060"/>
                </a:solidFill>
                <a:cs typeface="Times New Roman" pitchFamily="18" charset="0"/>
              </a:rPr>
              <a:t>W sytuacji, kiedy dane pole we wniosku nie dotyczy Beneficjenta – </a:t>
            </a:r>
            <a:br>
              <a:rPr lang="pl-PL" sz="2000" dirty="0" smtClean="0">
                <a:solidFill>
                  <a:srgbClr val="002060"/>
                </a:solidFill>
                <a:cs typeface="Times New Roman" pitchFamily="18" charset="0"/>
              </a:rPr>
            </a:br>
            <a:r>
              <a:rPr lang="pl-PL" sz="2000" dirty="0" smtClean="0">
                <a:solidFill>
                  <a:srgbClr val="002060"/>
                </a:solidFill>
                <a:cs typeface="Times New Roman" pitchFamily="18" charset="0"/>
              </a:rPr>
              <a:t>w pole tekstowe należy wstawić kreskę, a w przypadku danych liczbowych należy wstawić wartość „0,00”.</a:t>
            </a:r>
          </a:p>
          <a:p>
            <a:pPr marL="363538" indent="-363538" algn="l">
              <a:buFont typeface="Wingdings" pitchFamily="2" charset="2"/>
              <a:buChar char="v"/>
            </a:pPr>
            <a:r>
              <a:rPr lang="pl-PL" sz="2000" dirty="0" smtClean="0">
                <a:solidFill>
                  <a:srgbClr val="002060"/>
                </a:solidFill>
                <a:cs typeface="Times New Roman" pitchFamily="18" charset="0"/>
              </a:rPr>
              <a:t>Wszystkie dane finansowe zawarte we wniosku o płatność należy wypełnić </a:t>
            </a:r>
            <a:br>
              <a:rPr lang="pl-PL" sz="2000" dirty="0" smtClean="0">
                <a:solidFill>
                  <a:srgbClr val="002060"/>
                </a:solidFill>
                <a:cs typeface="Times New Roman" pitchFamily="18" charset="0"/>
              </a:rPr>
            </a:br>
            <a:r>
              <a:rPr lang="pl-PL" sz="2000" dirty="0" smtClean="0">
                <a:solidFill>
                  <a:srgbClr val="002060"/>
                </a:solidFill>
                <a:cs typeface="Times New Roman" pitchFamily="18" charset="0"/>
              </a:rPr>
              <a:t>z dokładnością do dwóch miejsc po przecinku.</a:t>
            </a:r>
          </a:p>
          <a:p>
            <a:pPr marL="363538" indent="-363538" algn="l">
              <a:buFont typeface="Wingdings" pitchFamily="2" charset="2"/>
              <a:buChar char="v"/>
            </a:pPr>
            <a:r>
              <a:rPr lang="pl-PL" sz="2000" dirty="0" smtClean="0">
                <a:solidFill>
                  <a:srgbClr val="002060"/>
                </a:solidFill>
                <a:cs typeface="Times New Roman" pitchFamily="18" charset="0"/>
              </a:rPr>
              <a:t>W przypadku, gdy zakres niezbędnych informacji nie mieści się </a:t>
            </a:r>
            <a:br>
              <a:rPr lang="pl-PL" sz="2000" dirty="0" smtClean="0">
                <a:solidFill>
                  <a:srgbClr val="002060"/>
                </a:solidFill>
                <a:cs typeface="Times New Roman" pitchFamily="18" charset="0"/>
              </a:rPr>
            </a:br>
            <a:r>
              <a:rPr lang="pl-PL" sz="2000" dirty="0" smtClean="0">
                <a:solidFill>
                  <a:srgbClr val="002060"/>
                </a:solidFill>
                <a:cs typeface="Times New Roman" pitchFamily="18" charset="0"/>
              </a:rPr>
              <a:t>w przewidzianych do tego tabelach i rubrykach, dane te należy zamieścić </a:t>
            </a:r>
            <a:br>
              <a:rPr lang="pl-PL" sz="2000" dirty="0" smtClean="0">
                <a:solidFill>
                  <a:srgbClr val="002060"/>
                </a:solidFill>
                <a:cs typeface="Times New Roman" pitchFamily="18" charset="0"/>
              </a:rPr>
            </a:br>
            <a:r>
              <a:rPr lang="pl-PL" sz="2000" dirty="0" smtClean="0">
                <a:solidFill>
                  <a:srgbClr val="002060"/>
                </a:solidFill>
                <a:cs typeface="Times New Roman" pitchFamily="18" charset="0"/>
              </a:rPr>
              <a:t>na dodatkowych kartkach (kopie stron wniosku i załączników) </a:t>
            </a:r>
            <a:r>
              <a:rPr lang="pl-PL" sz="2000" dirty="0">
                <a:solidFill>
                  <a:srgbClr val="002060"/>
                </a:solidFill>
                <a:cs typeface="Times New Roman" pitchFamily="18" charset="0"/>
              </a:rPr>
              <a:t/>
            </a:r>
            <a:br>
              <a:rPr lang="pl-PL" sz="2000" dirty="0">
                <a:solidFill>
                  <a:srgbClr val="002060"/>
                </a:solidFill>
                <a:cs typeface="Times New Roman" pitchFamily="18" charset="0"/>
              </a:rPr>
            </a:br>
            <a:r>
              <a:rPr lang="pl-PL" sz="2000" dirty="0" smtClean="0">
                <a:solidFill>
                  <a:srgbClr val="002060"/>
                </a:solidFill>
                <a:cs typeface="Times New Roman" pitchFamily="18" charset="0"/>
              </a:rPr>
              <a:t>ze wskazaniem, której części dokumentu dotyczą oraz z adnotacją </a:t>
            </a:r>
            <a:br>
              <a:rPr lang="pl-PL" sz="2000" dirty="0" smtClean="0">
                <a:solidFill>
                  <a:srgbClr val="002060"/>
                </a:solidFill>
                <a:cs typeface="Times New Roman" pitchFamily="18" charset="0"/>
              </a:rPr>
            </a:br>
            <a:r>
              <a:rPr lang="pl-PL" sz="2000" dirty="0" smtClean="0">
                <a:solidFill>
                  <a:srgbClr val="002060"/>
                </a:solidFill>
                <a:cs typeface="Times New Roman" pitchFamily="18" charset="0"/>
              </a:rPr>
              <a:t>na wniosku, że dane rubryka lub tabela została dołączona. Dodatkowe strony należy podpisać, opatrzyć datą oraz dołączyć do wniosku przy pomocy zszywacza. </a:t>
            </a:r>
          </a:p>
        </p:txBody>
      </p:sp>
      <p:sp>
        <p:nvSpPr>
          <p:cNvPr id="3" name="Tytuł 2"/>
          <p:cNvSpPr>
            <a:spLocks noGrp="1"/>
          </p:cNvSpPr>
          <p:nvPr>
            <p:ph type="title"/>
          </p:nvPr>
        </p:nvSpPr>
        <p:spPr/>
        <p:txBody>
          <a:bodyPr>
            <a:normAutofit/>
          </a:bodyPr>
          <a:lstStyle/>
          <a:p>
            <a:pPr marL="182880" indent="0" algn="ctr">
              <a:buNone/>
            </a:pPr>
            <a:r>
              <a:rPr lang="pl-PL" sz="4000" dirty="0" smtClean="0">
                <a:solidFill>
                  <a:srgbClr val="002060"/>
                </a:solidFill>
                <a:effectLst>
                  <a:outerShdw blurRad="38100" dist="38100" dir="2700000" algn="tl">
                    <a:srgbClr val="000000">
                      <a:alpha val="43137"/>
                    </a:srgbClr>
                  </a:outerShdw>
                  <a:reflection blurRad="6350" stA="55000" endA="300" endPos="45500" dir="5400000" sy="-100000" algn="bl" rotWithShape="0"/>
                </a:effectLst>
                <a:cs typeface="Times New Roman" pitchFamily="18" charset="0"/>
              </a:rPr>
              <a:t>Formularz wniosku o płatność</a:t>
            </a:r>
            <a:endParaRPr lang="pl-PL" sz="4000" dirty="0">
              <a:solidFill>
                <a:srgbClr val="002060"/>
              </a:solidFill>
              <a:effectLst>
                <a:outerShdw blurRad="38100" dist="38100" dir="2700000" algn="tl">
                  <a:srgbClr val="000000">
                    <a:alpha val="43137"/>
                  </a:srgbClr>
                </a:outerShdw>
                <a:reflection blurRad="6350" stA="55000" endA="300" endPos="45500" dir="5400000" sy="-100000" algn="bl" rotWithShape="0"/>
              </a:effectLst>
              <a:cs typeface="Times New Roman" pitchFamily="18" charset="0"/>
            </a:endParaRPr>
          </a:p>
        </p:txBody>
      </p:sp>
    </p:spTree>
    <p:extLst>
      <p:ext uri="{BB962C8B-B14F-4D97-AF65-F5344CB8AC3E}">
        <p14:creationId xmlns:p14="http://schemas.microsoft.com/office/powerpoint/2010/main" val="4027268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323528" y="1700808"/>
            <a:ext cx="8640959" cy="4425355"/>
          </a:xfrm>
        </p:spPr>
        <p:txBody>
          <a:bodyPr>
            <a:normAutofit fontScale="92500" lnSpcReduction="20000"/>
          </a:bodyPr>
          <a:lstStyle/>
          <a:p>
            <a:pPr marL="355600" indent="-355600">
              <a:lnSpc>
                <a:spcPct val="110000"/>
              </a:lnSpc>
              <a:spcBef>
                <a:spcPts val="0"/>
              </a:spcBef>
              <a:spcAft>
                <a:spcPts val="0"/>
              </a:spcAft>
              <a:buFont typeface="Wingdings" pitchFamily="2" charset="2"/>
              <a:buChar char="v"/>
            </a:pPr>
            <a:r>
              <a:rPr lang="pl-PL" b="1" dirty="0" smtClean="0">
                <a:solidFill>
                  <a:srgbClr val="002060"/>
                </a:solidFill>
                <a:latin typeface="Times New Roman" pitchFamily="18" charset="0"/>
                <a:cs typeface="Times New Roman" pitchFamily="18" charset="0"/>
              </a:rPr>
              <a:t>Sekcja IV Wykaz faktur lub dokumentów o równoważnej wartości dowodowej dokumentujących poniesione koszty kwalifikowalne</a:t>
            </a:r>
            <a:r>
              <a:rPr lang="pl-PL" dirty="0" smtClean="0">
                <a:solidFill>
                  <a:srgbClr val="002060"/>
                </a:solidFill>
                <a:latin typeface="Times New Roman" pitchFamily="18" charset="0"/>
                <a:cs typeface="Times New Roman" pitchFamily="18" charset="0"/>
              </a:rPr>
              <a:t>:</a:t>
            </a:r>
          </a:p>
          <a:p>
            <a:pPr>
              <a:spcBef>
                <a:spcPts val="0"/>
              </a:spcBef>
              <a:spcAft>
                <a:spcPts val="0"/>
              </a:spcAft>
            </a:pPr>
            <a:endParaRPr lang="pl-PL" sz="2000" dirty="0" smtClean="0">
              <a:solidFill>
                <a:srgbClr val="002060"/>
              </a:solidFill>
              <a:latin typeface="Times New Roman" pitchFamily="18" charset="0"/>
              <a:cs typeface="Times New Roman" pitchFamily="18" charset="0"/>
            </a:endParaRPr>
          </a:p>
          <a:p>
            <a:pPr marL="355600" indent="0" algn="l">
              <a:spcBef>
                <a:spcPts val="0"/>
              </a:spcBef>
              <a:spcAft>
                <a:spcPts val="0"/>
              </a:spcAft>
              <a:buNone/>
            </a:pPr>
            <a:r>
              <a:rPr lang="pl-PL" sz="2000" dirty="0" smtClean="0">
                <a:solidFill>
                  <a:srgbClr val="002060"/>
                </a:solidFill>
                <a:latin typeface="Times New Roman" pitchFamily="18" charset="0"/>
                <a:cs typeface="Times New Roman" pitchFamily="18" charset="0"/>
              </a:rPr>
              <a:t>Pozycje w wykazie faktur powinny być umieszczone według kolejności zadań ujętych w aktualnym zestawieniu rzeczowo-finansowym z realizacji operacji</a:t>
            </a:r>
            <a:r>
              <a:rPr lang="pl-PL" sz="2000" dirty="0">
                <a:solidFill>
                  <a:srgbClr val="002060"/>
                </a:solidFill>
                <a:latin typeface="Times New Roman" pitchFamily="18" charset="0"/>
                <a:cs typeface="Times New Roman" pitchFamily="18" charset="0"/>
              </a:rPr>
              <a:t>.</a:t>
            </a:r>
            <a:endParaRPr lang="pl-PL" sz="2000" dirty="0" smtClean="0">
              <a:solidFill>
                <a:srgbClr val="002060"/>
              </a:solidFill>
              <a:latin typeface="Times New Roman" pitchFamily="18" charset="0"/>
              <a:cs typeface="Times New Roman" pitchFamily="18" charset="0"/>
            </a:endParaRPr>
          </a:p>
          <a:p>
            <a:pPr marL="355600" indent="0" algn="l">
              <a:buNone/>
            </a:pPr>
            <a:r>
              <a:rPr lang="pl-PL" sz="2000" b="1" dirty="0" smtClean="0">
                <a:solidFill>
                  <a:srgbClr val="002060"/>
                </a:solidFill>
                <a:latin typeface="Times New Roman" pitchFamily="18" charset="0"/>
                <a:cs typeface="Times New Roman" pitchFamily="18" charset="0"/>
              </a:rPr>
              <a:t>Kolumna 2 – Nr dokumentu </a:t>
            </a:r>
            <a:r>
              <a:rPr lang="pl-PL" sz="2000" dirty="0" smtClean="0">
                <a:solidFill>
                  <a:srgbClr val="002060"/>
                </a:solidFill>
                <a:latin typeface="Times New Roman" pitchFamily="18" charset="0"/>
                <a:cs typeface="Times New Roman" pitchFamily="18" charset="0"/>
              </a:rPr>
              <a:t>– należy wpisać </a:t>
            </a:r>
            <a:r>
              <a:rPr lang="pl-PL" sz="2000" u="sng" dirty="0" smtClean="0">
                <a:solidFill>
                  <a:srgbClr val="002060"/>
                </a:solidFill>
                <a:latin typeface="Times New Roman" pitchFamily="18" charset="0"/>
                <a:cs typeface="Times New Roman" pitchFamily="18" charset="0"/>
              </a:rPr>
              <a:t>pełny</a:t>
            </a:r>
            <a:r>
              <a:rPr lang="pl-PL" sz="2000" dirty="0" smtClean="0">
                <a:solidFill>
                  <a:srgbClr val="002060"/>
                </a:solidFill>
                <a:latin typeface="Times New Roman" pitchFamily="18" charset="0"/>
                <a:cs typeface="Times New Roman" pitchFamily="18" charset="0"/>
              </a:rPr>
              <a:t> numer faktury lub numer dokumentu o równoważnej wartości dowodowej;</a:t>
            </a:r>
          </a:p>
          <a:p>
            <a:pPr marL="355600" indent="0" algn="l">
              <a:buNone/>
            </a:pPr>
            <a:r>
              <a:rPr lang="pl-PL" sz="2000" b="1" dirty="0" smtClean="0">
                <a:solidFill>
                  <a:srgbClr val="002060"/>
                </a:solidFill>
                <a:latin typeface="Times New Roman" pitchFamily="18" charset="0"/>
                <a:cs typeface="Times New Roman" pitchFamily="18" charset="0"/>
              </a:rPr>
              <a:t>Kolumna 3 – Data wystawienia dokumentu </a:t>
            </a:r>
            <a:r>
              <a:rPr lang="pl-PL" sz="2000" dirty="0" smtClean="0">
                <a:solidFill>
                  <a:srgbClr val="002060"/>
                </a:solidFill>
                <a:latin typeface="Times New Roman" pitchFamily="18" charset="0"/>
                <a:cs typeface="Times New Roman" pitchFamily="18" charset="0"/>
              </a:rPr>
              <a:t>– należy wpisać datę </a:t>
            </a:r>
            <a:br>
              <a:rPr lang="pl-PL" sz="2000" dirty="0" smtClean="0">
                <a:solidFill>
                  <a:srgbClr val="002060"/>
                </a:solidFill>
                <a:latin typeface="Times New Roman" pitchFamily="18" charset="0"/>
                <a:cs typeface="Times New Roman" pitchFamily="18" charset="0"/>
              </a:rPr>
            </a:br>
            <a:r>
              <a:rPr lang="pl-PL" sz="2000" dirty="0" smtClean="0">
                <a:solidFill>
                  <a:srgbClr val="002060"/>
                </a:solidFill>
                <a:latin typeface="Times New Roman" pitchFamily="18" charset="0"/>
                <a:cs typeface="Times New Roman" pitchFamily="18" charset="0"/>
              </a:rPr>
              <a:t>w formacie dd/mm/</a:t>
            </a:r>
            <a:r>
              <a:rPr lang="pl-PL" sz="2000" dirty="0" err="1" smtClean="0">
                <a:solidFill>
                  <a:srgbClr val="002060"/>
                </a:solidFill>
                <a:latin typeface="Times New Roman" pitchFamily="18" charset="0"/>
                <a:cs typeface="Times New Roman" pitchFamily="18" charset="0"/>
              </a:rPr>
              <a:t>rrrr</a:t>
            </a:r>
            <a:r>
              <a:rPr lang="pl-PL" sz="2000" dirty="0" smtClean="0">
                <a:solidFill>
                  <a:srgbClr val="002060"/>
                </a:solidFill>
                <a:latin typeface="Times New Roman" pitchFamily="18" charset="0"/>
                <a:cs typeface="Times New Roman" pitchFamily="18" charset="0"/>
              </a:rPr>
              <a:t>;</a:t>
            </a:r>
          </a:p>
          <a:p>
            <a:pPr marL="355600" indent="0" algn="l">
              <a:buNone/>
            </a:pPr>
            <a:r>
              <a:rPr lang="pl-PL" sz="2000" b="1" dirty="0" smtClean="0">
                <a:solidFill>
                  <a:srgbClr val="002060"/>
                </a:solidFill>
                <a:latin typeface="Times New Roman" pitchFamily="18" charset="0"/>
                <a:cs typeface="Times New Roman" pitchFamily="18" charset="0"/>
              </a:rPr>
              <a:t>Kolumna 4 – Nazwa towaru lub usługi lub pozycja na dokumencie </a:t>
            </a:r>
            <a:r>
              <a:rPr lang="pl-PL" sz="2000" dirty="0">
                <a:solidFill>
                  <a:srgbClr val="002060"/>
                </a:solidFill>
                <a:latin typeface="Times New Roman" pitchFamily="18" charset="0"/>
                <a:cs typeface="Times New Roman" pitchFamily="18" charset="0"/>
              </a:rPr>
              <a:t>– należy </a:t>
            </a:r>
            <a:r>
              <a:rPr lang="pl-PL" sz="2000" dirty="0" smtClean="0">
                <a:solidFill>
                  <a:srgbClr val="002060"/>
                </a:solidFill>
                <a:latin typeface="Times New Roman" pitchFamily="18" charset="0"/>
                <a:cs typeface="Times New Roman" pitchFamily="18" charset="0"/>
              </a:rPr>
              <a:t>wpisać nazwę towaru/usługi lub nr pozycji, do której odnosi się wydatek kwalifikowalny;</a:t>
            </a:r>
          </a:p>
          <a:p>
            <a:pPr marL="355600" lvl="0" indent="0" algn="l" defTabSz="182563">
              <a:buClr>
                <a:srgbClr val="F14124">
                  <a:lumMod val="75000"/>
                </a:srgbClr>
              </a:buClr>
              <a:buNone/>
            </a:pPr>
            <a:r>
              <a:rPr lang="pl-PL" sz="2000" b="1" dirty="0" smtClean="0">
                <a:solidFill>
                  <a:srgbClr val="002060"/>
                </a:solidFill>
                <a:latin typeface="Times New Roman" pitchFamily="18" charset="0"/>
                <a:cs typeface="Times New Roman" pitchFamily="18" charset="0"/>
              </a:rPr>
              <a:t>Kolumna 5 – Pozycja w zestawieniu rzeczowo-finansowym </a:t>
            </a:r>
            <a:r>
              <a:rPr lang="pl-PL" sz="2000" dirty="0" smtClean="0">
                <a:solidFill>
                  <a:srgbClr val="002060"/>
                </a:solidFill>
                <a:latin typeface="Times New Roman" pitchFamily="18" charset="0"/>
                <a:cs typeface="Times New Roman" pitchFamily="18" charset="0"/>
              </a:rPr>
              <a:t>- należy podać, do </a:t>
            </a:r>
            <a:r>
              <a:rPr lang="pl-PL" sz="2000" dirty="0">
                <a:solidFill>
                  <a:srgbClr val="002060"/>
                </a:solidFill>
                <a:latin typeface="Times New Roman" pitchFamily="18" charset="0"/>
                <a:cs typeface="Times New Roman" pitchFamily="18" charset="0"/>
              </a:rPr>
              <a:t>której pozycji w zestawieniu rzeczowo-finansowym  z realizacji operacji odnosi się dany dokument. W przypadku zakwalifikowania danej faktury </a:t>
            </a:r>
            <a:r>
              <a:rPr lang="pl-PL" sz="2000" dirty="0" smtClean="0">
                <a:solidFill>
                  <a:srgbClr val="002060"/>
                </a:solidFill>
                <a:latin typeface="Times New Roman" pitchFamily="18" charset="0"/>
                <a:cs typeface="Times New Roman" pitchFamily="18" charset="0"/>
              </a:rPr>
              <a:t>do </a:t>
            </a:r>
            <a:r>
              <a:rPr lang="pl-PL" sz="2000" dirty="0">
                <a:solidFill>
                  <a:srgbClr val="002060"/>
                </a:solidFill>
                <a:latin typeface="Times New Roman" pitchFamily="18" charset="0"/>
                <a:cs typeface="Times New Roman" pitchFamily="18" charset="0"/>
              </a:rPr>
              <a:t>więcej niż jednego zadania z zestawienia </a:t>
            </a:r>
            <a:r>
              <a:rPr lang="pl-PL" sz="2000" dirty="0" smtClean="0">
                <a:solidFill>
                  <a:srgbClr val="002060"/>
                </a:solidFill>
                <a:latin typeface="Times New Roman" pitchFamily="18" charset="0"/>
                <a:cs typeface="Times New Roman" pitchFamily="18" charset="0"/>
              </a:rPr>
              <a:t>rzeczowo-finansowego należy </a:t>
            </a:r>
            <a:r>
              <a:rPr lang="pl-PL" sz="2000" dirty="0">
                <a:solidFill>
                  <a:srgbClr val="002060"/>
                </a:solidFill>
                <a:latin typeface="Times New Roman" pitchFamily="18" charset="0"/>
                <a:cs typeface="Times New Roman" pitchFamily="18" charset="0"/>
              </a:rPr>
              <a:t>ją ująć osobno dla każdego </a:t>
            </a:r>
            <a:r>
              <a:rPr lang="pl-PL" sz="2000" dirty="0" smtClean="0">
                <a:solidFill>
                  <a:srgbClr val="002060"/>
                </a:solidFill>
                <a:latin typeface="Times New Roman" pitchFamily="18" charset="0"/>
                <a:cs typeface="Times New Roman" pitchFamily="18" charset="0"/>
              </a:rPr>
              <a:t>zadania z wyszczególnieniem danych kwot oraz pozycji z faktury;</a:t>
            </a:r>
            <a:endParaRPr lang="pl-PL" sz="2000" dirty="0">
              <a:solidFill>
                <a:srgbClr val="002060"/>
              </a:solidFill>
              <a:latin typeface="Times New Roman" pitchFamily="18" charset="0"/>
              <a:cs typeface="Times New Roman" pitchFamily="18" charset="0"/>
            </a:endParaRPr>
          </a:p>
          <a:p>
            <a:pPr marL="630238" indent="-274638" algn="l">
              <a:buFont typeface="Arial" pitchFamily="34" charset="0"/>
              <a:buChar char="•"/>
            </a:pPr>
            <a:endParaRPr lang="pl-PL" sz="2000" dirty="0" smtClean="0">
              <a:solidFill>
                <a:srgbClr val="002060"/>
              </a:solidFill>
              <a:latin typeface="Times New Roman" pitchFamily="18" charset="0"/>
              <a:cs typeface="Times New Roman" pitchFamily="18" charset="0"/>
            </a:endParaRPr>
          </a:p>
          <a:p>
            <a:pPr marL="538163" indent="-342900" algn="l">
              <a:buFont typeface="Arial" pitchFamily="34" charset="0"/>
              <a:buChar char="•"/>
            </a:pPr>
            <a:endParaRPr lang="pl-PL" sz="2000" dirty="0" smtClean="0">
              <a:solidFill>
                <a:srgbClr val="002060"/>
              </a:solidFill>
              <a:latin typeface="Times New Roman" pitchFamily="18" charset="0"/>
              <a:cs typeface="Times New Roman" pitchFamily="18" charset="0"/>
            </a:endParaRPr>
          </a:p>
        </p:txBody>
      </p:sp>
      <p:sp>
        <p:nvSpPr>
          <p:cNvPr id="4" name="Tytuł 3"/>
          <p:cNvSpPr>
            <a:spLocks noGrp="1"/>
          </p:cNvSpPr>
          <p:nvPr>
            <p:ph type="title"/>
          </p:nvPr>
        </p:nvSpPr>
        <p:spPr/>
        <p:txBody>
          <a:bodyPr/>
          <a:lstStyle/>
          <a:p>
            <a:r>
              <a:rPr lang="pl-PL" dirty="0">
                <a:solidFill>
                  <a:srgbClr val="002060"/>
                </a:solidFill>
                <a:effectLst>
                  <a:outerShdw blurRad="38100" dist="38100" dir="2700000" algn="tl">
                    <a:srgbClr val="000000">
                      <a:alpha val="43137"/>
                    </a:srgbClr>
                  </a:outerShdw>
                  <a:reflection blurRad="6350" stA="55000" endA="300" endPos="45500" dir="5400000" sy="-100000" algn="bl" rotWithShape="0"/>
                </a:effectLst>
                <a:cs typeface="Times New Roman" pitchFamily="18" charset="0"/>
              </a:rPr>
              <a:t>Formularz wniosku o płatność</a:t>
            </a:r>
            <a:endParaRPr lang="pl-PL" dirty="0"/>
          </a:p>
        </p:txBody>
      </p:sp>
    </p:spTree>
    <p:extLst>
      <p:ext uri="{BB962C8B-B14F-4D97-AF65-F5344CB8AC3E}">
        <p14:creationId xmlns:p14="http://schemas.microsoft.com/office/powerpoint/2010/main" val="3608007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idx="1"/>
          </p:nvPr>
        </p:nvSpPr>
        <p:spPr>
          <a:xfrm>
            <a:off x="251520" y="1628800"/>
            <a:ext cx="8640959" cy="4497363"/>
          </a:xfrm>
        </p:spPr>
        <p:txBody>
          <a:bodyPr>
            <a:normAutofit fontScale="77500" lnSpcReduction="20000"/>
          </a:bodyPr>
          <a:lstStyle/>
          <a:p>
            <a:pPr marL="355600" indent="0" algn="l" defTabSz="182563">
              <a:spcBef>
                <a:spcPts val="0"/>
              </a:spcBef>
              <a:spcAft>
                <a:spcPts val="0"/>
              </a:spcAft>
              <a:buNone/>
            </a:pPr>
            <a:r>
              <a:rPr lang="pl-PL" b="1" dirty="0" smtClean="0">
                <a:solidFill>
                  <a:srgbClr val="002060"/>
                </a:solidFill>
                <a:latin typeface="Times New Roman" pitchFamily="18" charset="0"/>
                <a:cs typeface="Times New Roman" pitchFamily="18" charset="0"/>
              </a:rPr>
              <a:t>Kolumna </a:t>
            </a:r>
            <a:r>
              <a:rPr lang="pl-PL" b="1" dirty="0">
                <a:solidFill>
                  <a:srgbClr val="002060"/>
                </a:solidFill>
                <a:latin typeface="Times New Roman" pitchFamily="18" charset="0"/>
                <a:cs typeface="Times New Roman" pitchFamily="18" charset="0"/>
              </a:rPr>
              <a:t>6</a:t>
            </a:r>
            <a:r>
              <a:rPr lang="pl-PL" b="1" dirty="0" smtClean="0">
                <a:solidFill>
                  <a:srgbClr val="002060"/>
                </a:solidFill>
                <a:latin typeface="Times New Roman" pitchFamily="18" charset="0"/>
                <a:cs typeface="Times New Roman" pitchFamily="18" charset="0"/>
              </a:rPr>
              <a:t> – Data zapłaty </a:t>
            </a:r>
            <a:r>
              <a:rPr lang="pl-PL" dirty="0" smtClean="0">
                <a:solidFill>
                  <a:srgbClr val="002060"/>
                </a:solidFill>
                <a:latin typeface="Times New Roman" pitchFamily="18" charset="0"/>
                <a:cs typeface="Times New Roman" pitchFamily="18" charset="0"/>
              </a:rPr>
              <a:t>– należy wpisać daty dokonania</a:t>
            </a:r>
          </a:p>
          <a:p>
            <a:pPr marL="355918" indent="0" algn="l" defTabSz="447675">
              <a:spcBef>
                <a:spcPts val="0"/>
              </a:spcBef>
              <a:spcAft>
                <a:spcPts val="0"/>
              </a:spcAft>
              <a:buNone/>
            </a:pPr>
            <a:r>
              <a:rPr lang="pl-PL" dirty="0" smtClean="0">
                <a:solidFill>
                  <a:srgbClr val="002060"/>
                </a:solidFill>
                <a:latin typeface="Times New Roman" pitchFamily="18" charset="0"/>
                <a:cs typeface="Times New Roman" pitchFamily="18" charset="0"/>
              </a:rPr>
              <a:t>ostatecznej zapłaty za przedstawione do refundacji faktury lub </a:t>
            </a:r>
            <a:endParaRPr lang="pl-PL" dirty="0">
              <a:solidFill>
                <a:srgbClr val="002060"/>
              </a:solidFill>
              <a:latin typeface="Times New Roman" pitchFamily="18" charset="0"/>
              <a:cs typeface="Times New Roman" pitchFamily="18" charset="0"/>
            </a:endParaRPr>
          </a:p>
          <a:p>
            <a:pPr marL="355918" indent="0" algn="l" defTabSz="447675">
              <a:spcBef>
                <a:spcPts val="0"/>
              </a:spcBef>
              <a:spcAft>
                <a:spcPts val="0"/>
              </a:spcAft>
              <a:buNone/>
            </a:pPr>
            <a:r>
              <a:rPr lang="pl-PL" dirty="0" smtClean="0">
                <a:solidFill>
                  <a:srgbClr val="002060"/>
                </a:solidFill>
                <a:latin typeface="Times New Roman" pitchFamily="18" charset="0"/>
                <a:cs typeface="Times New Roman" pitchFamily="18" charset="0"/>
              </a:rPr>
              <a:t>dokumenty o równoważnej wartości dowodowej w formacie dd/mm/</a:t>
            </a:r>
            <a:r>
              <a:rPr lang="pl-PL" dirty="0" err="1" smtClean="0">
                <a:solidFill>
                  <a:srgbClr val="002060"/>
                </a:solidFill>
                <a:latin typeface="Times New Roman" pitchFamily="18" charset="0"/>
                <a:cs typeface="Times New Roman" pitchFamily="18" charset="0"/>
              </a:rPr>
              <a:t>rrrr</a:t>
            </a:r>
            <a:r>
              <a:rPr lang="pl-PL" dirty="0" smtClean="0">
                <a:solidFill>
                  <a:srgbClr val="002060"/>
                </a:solidFill>
                <a:latin typeface="Times New Roman" pitchFamily="18" charset="0"/>
                <a:cs typeface="Times New Roman" pitchFamily="18" charset="0"/>
              </a:rPr>
              <a:t>;</a:t>
            </a:r>
          </a:p>
          <a:p>
            <a:pPr marL="355600" indent="0" algn="l" defTabSz="182563">
              <a:spcBef>
                <a:spcPts val="0"/>
              </a:spcBef>
              <a:spcAft>
                <a:spcPts val="0"/>
              </a:spcAft>
              <a:buNone/>
            </a:pPr>
            <a:r>
              <a:rPr lang="pl-PL" b="1" dirty="0" smtClean="0">
                <a:solidFill>
                  <a:srgbClr val="002060"/>
                </a:solidFill>
                <a:latin typeface="Times New Roman" pitchFamily="18" charset="0"/>
                <a:cs typeface="Times New Roman" pitchFamily="18" charset="0"/>
              </a:rPr>
              <a:t>Kolumna </a:t>
            </a:r>
            <a:r>
              <a:rPr lang="pl-PL" b="1" dirty="0">
                <a:solidFill>
                  <a:srgbClr val="002060"/>
                </a:solidFill>
                <a:latin typeface="Times New Roman" pitchFamily="18" charset="0"/>
                <a:cs typeface="Times New Roman" pitchFamily="18" charset="0"/>
              </a:rPr>
              <a:t>7</a:t>
            </a:r>
            <a:r>
              <a:rPr lang="pl-PL" b="1" dirty="0" smtClean="0">
                <a:solidFill>
                  <a:srgbClr val="002060"/>
                </a:solidFill>
                <a:latin typeface="Times New Roman" pitchFamily="18" charset="0"/>
                <a:cs typeface="Times New Roman" pitchFamily="18" charset="0"/>
              </a:rPr>
              <a:t> </a:t>
            </a:r>
            <a:r>
              <a:rPr lang="pl-PL" b="1" dirty="0">
                <a:solidFill>
                  <a:srgbClr val="002060"/>
                </a:solidFill>
                <a:latin typeface="Times New Roman" pitchFamily="18" charset="0"/>
                <a:cs typeface="Times New Roman" pitchFamily="18" charset="0"/>
              </a:rPr>
              <a:t>– Sposób </a:t>
            </a:r>
            <a:r>
              <a:rPr lang="pl-PL" b="1" dirty="0" smtClean="0">
                <a:solidFill>
                  <a:srgbClr val="002060"/>
                </a:solidFill>
                <a:latin typeface="Times New Roman" pitchFamily="18" charset="0"/>
                <a:cs typeface="Times New Roman" pitchFamily="18" charset="0"/>
              </a:rPr>
              <a:t>zapłaty G/P/K </a:t>
            </a:r>
            <a:r>
              <a:rPr lang="pl-PL" dirty="0">
                <a:solidFill>
                  <a:srgbClr val="002060"/>
                </a:solidFill>
                <a:latin typeface="Times New Roman" pitchFamily="18" charset="0"/>
                <a:cs typeface="Times New Roman" pitchFamily="18" charset="0"/>
              </a:rPr>
              <a:t>– należy wpisać odpowiednie oznaczenie: </a:t>
            </a:r>
            <a:r>
              <a:rPr lang="pl-PL" dirty="0" smtClean="0">
                <a:solidFill>
                  <a:srgbClr val="002060"/>
                </a:solidFill>
                <a:latin typeface="Times New Roman" pitchFamily="18" charset="0"/>
                <a:cs typeface="Times New Roman" pitchFamily="18" charset="0"/>
              </a:rPr>
              <a:t>G-gotówka</a:t>
            </a:r>
            <a:r>
              <a:rPr lang="pl-PL" dirty="0">
                <a:solidFill>
                  <a:srgbClr val="002060"/>
                </a:solidFill>
                <a:latin typeface="Times New Roman" pitchFamily="18" charset="0"/>
                <a:cs typeface="Times New Roman" pitchFamily="18" charset="0"/>
              </a:rPr>
              <a:t>, </a:t>
            </a:r>
            <a:r>
              <a:rPr lang="pl-PL" dirty="0" smtClean="0">
                <a:solidFill>
                  <a:srgbClr val="002060"/>
                </a:solidFill>
                <a:latin typeface="Times New Roman" pitchFamily="18" charset="0"/>
                <a:cs typeface="Times New Roman" pitchFamily="18" charset="0"/>
              </a:rPr>
              <a:t>P-przelew, </a:t>
            </a:r>
            <a:r>
              <a:rPr lang="pl-PL" dirty="0">
                <a:solidFill>
                  <a:srgbClr val="002060"/>
                </a:solidFill>
                <a:latin typeface="Times New Roman" pitchFamily="18" charset="0"/>
                <a:cs typeface="Times New Roman" pitchFamily="18" charset="0"/>
              </a:rPr>
              <a:t>K-karta;</a:t>
            </a:r>
          </a:p>
          <a:p>
            <a:pPr marL="355600" lvl="0" indent="0" algn="l">
              <a:spcBef>
                <a:spcPts val="0"/>
              </a:spcBef>
              <a:spcAft>
                <a:spcPts val="0"/>
              </a:spcAft>
              <a:buClr>
                <a:srgbClr val="F14124">
                  <a:lumMod val="75000"/>
                </a:srgbClr>
              </a:buClr>
              <a:buNone/>
            </a:pPr>
            <a:r>
              <a:rPr lang="pl-PL" b="1" dirty="0">
                <a:solidFill>
                  <a:srgbClr val="002060"/>
                </a:solidFill>
                <a:latin typeface="Times New Roman" pitchFamily="18" charset="0"/>
                <a:cs typeface="Times New Roman" pitchFamily="18" charset="0"/>
              </a:rPr>
              <a:t>Kolumna </a:t>
            </a:r>
            <a:r>
              <a:rPr lang="pl-PL" b="1" dirty="0" smtClean="0">
                <a:solidFill>
                  <a:srgbClr val="002060"/>
                </a:solidFill>
                <a:latin typeface="Times New Roman" pitchFamily="18" charset="0"/>
                <a:cs typeface="Times New Roman" pitchFamily="18" charset="0"/>
              </a:rPr>
              <a:t>8 </a:t>
            </a:r>
            <a:r>
              <a:rPr lang="pl-PL" b="1" dirty="0">
                <a:solidFill>
                  <a:srgbClr val="002060"/>
                </a:solidFill>
                <a:latin typeface="Times New Roman" pitchFamily="18" charset="0"/>
                <a:cs typeface="Times New Roman" pitchFamily="18" charset="0"/>
              </a:rPr>
              <a:t>– Kwota </a:t>
            </a:r>
            <a:r>
              <a:rPr lang="pl-PL" b="1" dirty="0" smtClean="0">
                <a:solidFill>
                  <a:srgbClr val="002060"/>
                </a:solidFill>
                <a:latin typeface="Times New Roman" pitchFamily="18" charset="0"/>
                <a:cs typeface="Times New Roman" pitchFamily="18" charset="0"/>
              </a:rPr>
              <a:t>dokumentu brutto </a:t>
            </a:r>
            <a:r>
              <a:rPr lang="pl-PL" dirty="0">
                <a:solidFill>
                  <a:srgbClr val="002060"/>
                </a:solidFill>
                <a:latin typeface="Times New Roman" pitchFamily="18" charset="0"/>
                <a:cs typeface="Times New Roman" pitchFamily="18" charset="0"/>
              </a:rPr>
              <a:t>– należy wpisać </a:t>
            </a:r>
            <a:r>
              <a:rPr lang="pl-PL" u="sng" dirty="0" smtClean="0">
                <a:solidFill>
                  <a:srgbClr val="002060"/>
                </a:solidFill>
                <a:latin typeface="Times New Roman" pitchFamily="18" charset="0"/>
                <a:cs typeface="Times New Roman" pitchFamily="18" charset="0"/>
              </a:rPr>
              <a:t>kwotę </a:t>
            </a:r>
            <a:r>
              <a:rPr lang="pl-PL" u="sng" dirty="0">
                <a:solidFill>
                  <a:srgbClr val="002060"/>
                </a:solidFill>
                <a:latin typeface="Times New Roman" pitchFamily="18" charset="0"/>
                <a:cs typeface="Times New Roman" pitchFamily="18" charset="0"/>
              </a:rPr>
              <a:t>brutto </a:t>
            </a:r>
            <a:r>
              <a:rPr lang="pl-PL" dirty="0" smtClean="0">
                <a:solidFill>
                  <a:srgbClr val="002060"/>
                </a:solidFill>
                <a:latin typeface="Times New Roman" pitchFamily="18" charset="0"/>
                <a:cs typeface="Times New Roman" pitchFamily="18" charset="0"/>
              </a:rPr>
              <a:t>całego dokumentu;</a:t>
            </a:r>
          </a:p>
          <a:p>
            <a:pPr marL="355600" lvl="0" indent="0" algn="l">
              <a:spcBef>
                <a:spcPts val="0"/>
              </a:spcBef>
              <a:spcAft>
                <a:spcPts val="0"/>
              </a:spcAft>
              <a:buClr>
                <a:srgbClr val="F14124">
                  <a:lumMod val="75000"/>
                </a:srgbClr>
              </a:buClr>
              <a:buNone/>
            </a:pPr>
            <a:r>
              <a:rPr lang="pl-PL" b="1" dirty="0" smtClean="0">
                <a:solidFill>
                  <a:srgbClr val="002060"/>
                </a:solidFill>
                <a:latin typeface="Times New Roman" pitchFamily="18" charset="0"/>
                <a:cs typeface="Times New Roman" pitchFamily="18" charset="0"/>
              </a:rPr>
              <a:t>Kolumna 9 – Kwota dokumentu netto - </a:t>
            </a:r>
            <a:r>
              <a:rPr lang="pl-PL" dirty="0">
                <a:solidFill>
                  <a:srgbClr val="002060"/>
                </a:solidFill>
                <a:latin typeface="Times New Roman" pitchFamily="18" charset="0"/>
                <a:cs typeface="Times New Roman" pitchFamily="18" charset="0"/>
              </a:rPr>
              <a:t>należy wpisać </a:t>
            </a:r>
            <a:r>
              <a:rPr lang="pl-PL" u="sng" dirty="0">
                <a:solidFill>
                  <a:srgbClr val="002060"/>
                </a:solidFill>
                <a:latin typeface="Times New Roman" pitchFamily="18" charset="0"/>
                <a:cs typeface="Times New Roman" pitchFamily="18" charset="0"/>
              </a:rPr>
              <a:t>kwotę </a:t>
            </a:r>
            <a:r>
              <a:rPr lang="pl-PL" u="sng" dirty="0" smtClean="0">
                <a:solidFill>
                  <a:srgbClr val="002060"/>
                </a:solidFill>
                <a:latin typeface="Times New Roman" pitchFamily="18" charset="0"/>
                <a:cs typeface="Times New Roman" pitchFamily="18" charset="0"/>
              </a:rPr>
              <a:t>netto</a:t>
            </a:r>
            <a:r>
              <a:rPr lang="pl-PL" dirty="0" smtClean="0">
                <a:solidFill>
                  <a:srgbClr val="002060"/>
                </a:solidFill>
                <a:latin typeface="Times New Roman" pitchFamily="18" charset="0"/>
                <a:cs typeface="Times New Roman" pitchFamily="18" charset="0"/>
              </a:rPr>
              <a:t> </a:t>
            </a:r>
            <a:r>
              <a:rPr lang="pl-PL" dirty="0">
                <a:solidFill>
                  <a:srgbClr val="002060"/>
                </a:solidFill>
                <a:latin typeface="Times New Roman" pitchFamily="18" charset="0"/>
                <a:cs typeface="Times New Roman" pitchFamily="18" charset="0"/>
              </a:rPr>
              <a:t>całego dokumentu</a:t>
            </a:r>
            <a:r>
              <a:rPr lang="pl-PL" dirty="0" smtClean="0">
                <a:solidFill>
                  <a:srgbClr val="002060"/>
                </a:solidFill>
                <a:latin typeface="Times New Roman" pitchFamily="18" charset="0"/>
                <a:cs typeface="Times New Roman" pitchFamily="18" charset="0"/>
              </a:rPr>
              <a:t>;</a:t>
            </a:r>
          </a:p>
          <a:p>
            <a:pPr marL="355600" lvl="0" indent="0" algn="l">
              <a:spcBef>
                <a:spcPts val="0"/>
              </a:spcBef>
              <a:spcAft>
                <a:spcPts val="0"/>
              </a:spcAft>
              <a:buClr>
                <a:srgbClr val="F14124">
                  <a:lumMod val="75000"/>
                </a:srgbClr>
              </a:buClr>
              <a:buNone/>
            </a:pPr>
            <a:r>
              <a:rPr lang="pl-PL" b="1" dirty="0" smtClean="0">
                <a:solidFill>
                  <a:srgbClr val="002060"/>
                </a:solidFill>
                <a:latin typeface="Times New Roman" pitchFamily="18" charset="0"/>
                <a:cs typeface="Times New Roman" pitchFamily="18" charset="0"/>
              </a:rPr>
              <a:t>Kolumna 10 – Kwota wydatków kwalifikowalnych - </a:t>
            </a:r>
            <a:r>
              <a:rPr lang="pl-PL" dirty="0">
                <a:solidFill>
                  <a:srgbClr val="002060"/>
                </a:solidFill>
                <a:latin typeface="Times New Roman" pitchFamily="18" charset="0"/>
                <a:cs typeface="Times New Roman" pitchFamily="18" charset="0"/>
              </a:rPr>
              <a:t>należy wpisać odpowiednią kwotę poniesionych kosztów podlegających refundacji, wynikających z faktur lub </a:t>
            </a:r>
            <a:r>
              <a:rPr lang="pl-PL" dirty="0" smtClean="0">
                <a:solidFill>
                  <a:srgbClr val="002060"/>
                </a:solidFill>
                <a:latin typeface="Times New Roman" pitchFamily="18" charset="0"/>
                <a:cs typeface="Times New Roman" pitchFamily="18" charset="0"/>
              </a:rPr>
              <a:t>dokumentów o równoważnej wartości dowodowej oraz dokumentów potwierdzających dokonanie zapłaty;</a:t>
            </a:r>
          </a:p>
          <a:p>
            <a:pPr marL="355600" lvl="0" indent="0" algn="l">
              <a:spcBef>
                <a:spcPts val="0"/>
              </a:spcBef>
              <a:spcAft>
                <a:spcPts val="0"/>
              </a:spcAft>
              <a:buClr>
                <a:srgbClr val="F14124">
                  <a:lumMod val="75000"/>
                </a:srgbClr>
              </a:buClr>
              <a:buNone/>
            </a:pPr>
            <a:r>
              <a:rPr lang="pl-PL" b="1" dirty="0" smtClean="0">
                <a:solidFill>
                  <a:srgbClr val="002060"/>
                </a:solidFill>
                <a:latin typeface="Times New Roman" pitchFamily="18" charset="0"/>
                <a:cs typeface="Times New Roman" pitchFamily="18" charset="0"/>
              </a:rPr>
              <a:t>Kolumna 11 – w tym VAT </a:t>
            </a:r>
            <a:r>
              <a:rPr lang="pl-PL" dirty="0" smtClean="0">
                <a:solidFill>
                  <a:srgbClr val="002060"/>
                </a:solidFill>
                <a:latin typeface="Times New Roman" pitchFamily="18" charset="0"/>
                <a:cs typeface="Times New Roman" pitchFamily="18" charset="0"/>
              </a:rPr>
              <a:t>– należy wpisać kwotę VAT w przypadku, gdy VAT jest kosztem kwalifikowalnym. W pozostałych przypadkach należy wpisać ,,0,00”.</a:t>
            </a:r>
          </a:p>
          <a:p>
            <a:pPr marL="355600" lvl="0" indent="0" algn="l">
              <a:spcBef>
                <a:spcPts val="0"/>
              </a:spcBef>
              <a:spcAft>
                <a:spcPts val="0"/>
              </a:spcAft>
              <a:buClr>
                <a:srgbClr val="F14124">
                  <a:lumMod val="75000"/>
                </a:srgbClr>
              </a:buClr>
              <a:buNone/>
            </a:pPr>
            <a:r>
              <a:rPr lang="pl-PL" dirty="0">
                <a:solidFill>
                  <a:srgbClr val="002060"/>
                </a:solidFill>
                <a:latin typeface="Times New Roman" pitchFamily="18" charset="0"/>
                <a:cs typeface="Times New Roman" pitchFamily="18" charset="0"/>
              </a:rPr>
              <a:t>Kwota kosztów kwalifikowalnych w „</a:t>
            </a:r>
            <a:r>
              <a:rPr lang="pl-PL" i="1" dirty="0">
                <a:solidFill>
                  <a:srgbClr val="002060"/>
                </a:solidFill>
                <a:latin typeface="Times New Roman" pitchFamily="18" charset="0"/>
                <a:cs typeface="Times New Roman" pitchFamily="18" charset="0"/>
              </a:rPr>
              <a:t>Wykazie faktur lub dokumentów </a:t>
            </a:r>
            <a:r>
              <a:rPr lang="pl-PL" i="1" dirty="0" smtClean="0">
                <a:solidFill>
                  <a:srgbClr val="002060"/>
                </a:solidFill>
                <a:latin typeface="Times New Roman" pitchFamily="18" charset="0"/>
                <a:cs typeface="Times New Roman" pitchFamily="18" charset="0"/>
              </a:rPr>
              <a:t/>
            </a:r>
            <a:br>
              <a:rPr lang="pl-PL" i="1" dirty="0" smtClean="0">
                <a:solidFill>
                  <a:srgbClr val="002060"/>
                </a:solidFill>
                <a:latin typeface="Times New Roman" pitchFamily="18" charset="0"/>
                <a:cs typeface="Times New Roman" pitchFamily="18" charset="0"/>
              </a:rPr>
            </a:br>
            <a:r>
              <a:rPr lang="pl-PL" i="1" dirty="0" smtClean="0">
                <a:solidFill>
                  <a:srgbClr val="002060"/>
                </a:solidFill>
                <a:latin typeface="Times New Roman" pitchFamily="18" charset="0"/>
                <a:cs typeface="Times New Roman" pitchFamily="18" charset="0"/>
              </a:rPr>
              <a:t>o </a:t>
            </a:r>
            <a:r>
              <a:rPr lang="pl-PL" i="1" dirty="0">
                <a:solidFill>
                  <a:srgbClr val="002060"/>
                </a:solidFill>
                <a:latin typeface="Times New Roman" pitchFamily="18" charset="0"/>
                <a:cs typeface="Times New Roman" pitchFamily="18" charset="0"/>
              </a:rPr>
              <a:t>równoważnej wartości dowodowej…” </a:t>
            </a:r>
            <a:r>
              <a:rPr lang="pl-PL" dirty="0">
                <a:solidFill>
                  <a:srgbClr val="002060"/>
                </a:solidFill>
                <a:latin typeface="Times New Roman" pitchFamily="18" charset="0"/>
                <a:cs typeface="Times New Roman" pitchFamily="18" charset="0"/>
              </a:rPr>
              <a:t>w wierszu „</a:t>
            </a:r>
            <a:r>
              <a:rPr lang="pl-PL" dirty="0" smtClean="0">
                <a:solidFill>
                  <a:srgbClr val="002060"/>
                </a:solidFill>
                <a:latin typeface="Times New Roman" pitchFamily="18" charset="0"/>
                <a:cs typeface="Times New Roman" pitchFamily="18" charset="0"/>
              </a:rPr>
              <a:t>RAZEM” </a:t>
            </a:r>
            <a:r>
              <a:rPr lang="pl-PL" dirty="0">
                <a:solidFill>
                  <a:srgbClr val="002060"/>
                </a:solidFill>
                <a:latin typeface="Times New Roman" pitchFamily="18" charset="0"/>
                <a:cs typeface="Times New Roman" pitchFamily="18" charset="0"/>
              </a:rPr>
              <a:t>musi być zgodna z danymi zawartymi w </a:t>
            </a:r>
            <a:r>
              <a:rPr lang="pl-PL" i="1" dirty="0" smtClean="0">
                <a:solidFill>
                  <a:srgbClr val="002060"/>
                </a:solidFill>
                <a:latin typeface="Times New Roman" pitchFamily="18" charset="0"/>
                <a:cs typeface="Times New Roman" pitchFamily="18" charset="0"/>
              </a:rPr>
              <a:t>,,Zestawieniu </a:t>
            </a:r>
            <a:r>
              <a:rPr lang="pl-PL" i="1" dirty="0">
                <a:solidFill>
                  <a:srgbClr val="002060"/>
                </a:solidFill>
                <a:latin typeface="Times New Roman" pitchFamily="18" charset="0"/>
                <a:cs typeface="Times New Roman" pitchFamily="18" charset="0"/>
              </a:rPr>
              <a:t>rzeczowo-finansowym </a:t>
            </a:r>
            <a:r>
              <a:rPr lang="pl-PL" i="1" dirty="0" smtClean="0">
                <a:solidFill>
                  <a:srgbClr val="002060"/>
                </a:solidFill>
                <a:latin typeface="Times New Roman" pitchFamily="18" charset="0"/>
                <a:cs typeface="Times New Roman" pitchFamily="18" charset="0"/>
              </a:rPr>
              <a:t>z realizacji operacji” </a:t>
            </a:r>
            <a:r>
              <a:rPr lang="pl-PL" dirty="0">
                <a:solidFill>
                  <a:srgbClr val="002060"/>
                </a:solidFill>
                <a:latin typeface="Times New Roman" pitchFamily="18" charset="0"/>
                <a:cs typeface="Times New Roman" pitchFamily="18" charset="0"/>
              </a:rPr>
              <a:t>w wierszu </a:t>
            </a:r>
            <a:r>
              <a:rPr lang="pl-PL" dirty="0" smtClean="0">
                <a:solidFill>
                  <a:srgbClr val="002060"/>
                </a:solidFill>
                <a:latin typeface="Times New Roman" pitchFamily="18" charset="0"/>
                <a:cs typeface="Times New Roman" pitchFamily="18" charset="0"/>
              </a:rPr>
              <a:t>„RAZEM” </a:t>
            </a:r>
            <a:r>
              <a:rPr lang="pl-PL" dirty="0">
                <a:solidFill>
                  <a:srgbClr val="002060"/>
                </a:solidFill>
                <a:latin typeface="Times New Roman" pitchFamily="18" charset="0"/>
                <a:cs typeface="Times New Roman" pitchFamily="18" charset="0"/>
              </a:rPr>
              <a:t>w kolumnie </a:t>
            </a:r>
            <a:r>
              <a:rPr lang="pl-PL" dirty="0" smtClean="0">
                <a:solidFill>
                  <a:srgbClr val="002060"/>
                </a:solidFill>
                <a:latin typeface="Times New Roman" pitchFamily="18" charset="0"/>
                <a:cs typeface="Times New Roman" pitchFamily="18" charset="0"/>
              </a:rPr>
              <a:t>6.</a:t>
            </a:r>
            <a:endParaRPr lang="pl-PL" dirty="0">
              <a:solidFill>
                <a:srgbClr val="002060"/>
              </a:solidFill>
              <a:latin typeface="Times New Roman" pitchFamily="18" charset="0"/>
              <a:cs typeface="Times New Roman" pitchFamily="18" charset="0"/>
            </a:endParaRPr>
          </a:p>
          <a:p>
            <a:pPr marL="627063" lvl="0" indent="-271463" algn="just">
              <a:buClr>
                <a:srgbClr val="F14124">
                  <a:lumMod val="75000"/>
                </a:srgbClr>
              </a:buClr>
              <a:buFont typeface="Arial" pitchFamily="34" charset="0"/>
              <a:buChar char="•"/>
            </a:pPr>
            <a:endParaRPr lang="pl-PL" dirty="0">
              <a:solidFill>
                <a:srgbClr val="002060"/>
              </a:solidFill>
              <a:latin typeface="Times New Roman" pitchFamily="18" charset="0"/>
              <a:cs typeface="Times New Roman" pitchFamily="18" charset="0"/>
            </a:endParaRPr>
          </a:p>
          <a:p>
            <a:pPr marL="630238" lvl="0" indent="-274638" algn="just">
              <a:buClr>
                <a:srgbClr val="F14124">
                  <a:lumMod val="75000"/>
                </a:srgbClr>
              </a:buClr>
              <a:buFont typeface="Arial" pitchFamily="34" charset="0"/>
              <a:buChar char="•"/>
            </a:pPr>
            <a:endParaRPr lang="pl-PL" b="1" dirty="0">
              <a:solidFill>
                <a:srgbClr val="002060"/>
              </a:solidFill>
            </a:endParaRPr>
          </a:p>
        </p:txBody>
      </p:sp>
      <p:sp>
        <p:nvSpPr>
          <p:cNvPr id="2" name="Tytuł 1"/>
          <p:cNvSpPr>
            <a:spLocks noGrp="1"/>
          </p:cNvSpPr>
          <p:nvPr>
            <p:ph type="title"/>
          </p:nvPr>
        </p:nvSpPr>
        <p:spPr/>
        <p:txBody>
          <a:bodyPr/>
          <a:lstStyle/>
          <a:p>
            <a:r>
              <a:rPr lang="pl-PL" dirty="0">
                <a:solidFill>
                  <a:srgbClr val="002060"/>
                </a:solidFill>
                <a:effectLst>
                  <a:outerShdw blurRad="38100" dist="38100" dir="2700000" algn="tl">
                    <a:srgbClr val="000000">
                      <a:alpha val="43137"/>
                    </a:srgbClr>
                  </a:outerShdw>
                  <a:reflection blurRad="6350" stA="55000" endA="300" endPos="45500" dir="5400000" sy="-100000" algn="bl" rotWithShape="0"/>
                </a:effectLst>
                <a:cs typeface="Times New Roman" pitchFamily="18" charset="0"/>
              </a:rPr>
              <a:t>Formularz wniosku o płatność</a:t>
            </a:r>
            <a:endParaRPr lang="pl-PL" dirty="0"/>
          </a:p>
        </p:txBody>
      </p:sp>
    </p:spTree>
    <p:extLst>
      <p:ext uri="{BB962C8B-B14F-4D97-AF65-F5344CB8AC3E}">
        <p14:creationId xmlns:p14="http://schemas.microsoft.com/office/powerpoint/2010/main" val="1158462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idx="1"/>
          </p:nvPr>
        </p:nvSpPr>
        <p:spPr>
          <a:xfrm>
            <a:off x="251520" y="1340768"/>
            <a:ext cx="8640959" cy="5184576"/>
          </a:xfrm>
        </p:spPr>
        <p:txBody>
          <a:bodyPr>
            <a:normAutofit fontScale="70000" lnSpcReduction="20000"/>
          </a:bodyPr>
          <a:lstStyle/>
          <a:p>
            <a:pPr marL="355600" lvl="0" indent="-355600" algn="l">
              <a:buClr>
                <a:srgbClr val="F14124">
                  <a:lumMod val="75000"/>
                </a:srgbClr>
              </a:buClr>
              <a:buFont typeface="Wingdings" pitchFamily="2" charset="2"/>
              <a:buChar char="v"/>
            </a:pPr>
            <a:endParaRPr lang="pl-PL" sz="2200" b="1" dirty="0" smtClean="0">
              <a:solidFill>
                <a:srgbClr val="212745"/>
              </a:solidFill>
              <a:latin typeface="Times New Roman" pitchFamily="18" charset="0"/>
              <a:cs typeface="Times New Roman" pitchFamily="18" charset="0"/>
            </a:endParaRPr>
          </a:p>
          <a:p>
            <a:pPr marL="355600" lvl="0" indent="-355600" algn="l">
              <a:buClr>
                <a:srgbClr val="F14124">
                  <a:lumMod val="75000"/>
                </a:srgbClr>
              </a:buClr>
              <a:buFont typeface="Wingdings" pitchFamily="2" charset="2"/>
              <a:buChar char="v"/>
            </a:pPr>
            <a:endParaRPr lang="pl-PL" sz="2200" b="1" dirty="0">
              <a:solidFill>
                <a:srgbClr val="212745"/>
              </a:solidFill>
              <a:latin typeface="Times New Roman" pitchFamily="18" charset="0"/>
              <a:cs typeface="Times New Roman" pitchFamily="18" charset="0"/>
            </a:endParaRPr>
          </a:p>
          <a:p>
            <a:pPr marL="355600" lvl="0" indent="-355600" algn="l">
              <a:buClr>
                <a:srgbClr val="F14124">
                  <a:lumMod val="75000"/>
                </a:srgbClr>
              </a:buClr>
              <a:buFont typeface="Wingdings" pitchFamily="2" charset="2"/>
              <a:buChar char="v"/>
            </a:pPr>
            <a:r>
              <a:rPr lang="pl-PL" sz="3400" b="1" dirty="0" smtClean="0">
                <a:solidFill>
                  <a:srgbClr val="212745"/>
                </a:solidFill>
                <a:latin typeface="Times New Roman" pitchFamily="18" charset="0"/>
                <a:cs typeface="Times New Roman" pitchFamily="18" charset="0"/>
              </a:rPr>
              <a:t>Sekcja V </a:t>
            </a:r>
            <a:r>
              <a:rPr lang="pl-PL" sz="3400" b="1" dirty="0">
                <a:solidFill>
                  <a:srgbClr val="212745"/>
                </a:solidFill>
                <a:latin typeface="Times New Roman" pitchFamily="18" charset="0"/>
                <a:cs typeface="Times New Roman" pitchFamily="18" charset="0"/>
              </a:rPr>
              <a:t>Zestawienie rzeczowo-finansowe z </a:t>
            </a:r>
            <a:r>
              <a:rPr lang="pl-PL" sz="3400" b="1" dirty="0" smtClean="0">
                <a:solidFill>
                  <a:srgbClr val="212745"/>
                </a:solidFill>
                <a:latin typeface="Times New Roman" pitchFamily="18" charset="0"/>
                <a:cs typeface="Times New Roman" pitchFamily="18" charset="0"/>
              </a:rPr>
              <a:t>realizacji operacji </a:t>
            </a:r>
            <a:r>
              <a:rPr lang="pl-PL" sz="3400" b="1" dirty="0">
                <a:solidFill>
                  <a:srgbClr val="212745"/>
                </a:solidFill>
                <a:latin typeface="Times New Roman" pitchFamily="18" charset="0"/>
                <a:cs typeface="Times New Roman" pitchFamily="18" charset="0"/>
              </a:rPr>
              <a:t>dla etapu…:</a:t>
            </a:r>
          </a:p>
          <a:p>
            <a:pPr marL="355600" lvl="0" indent="0" algn="l">
              <a:buClr>
                <a:srgbClr val="F14124">
                  <a:lumMod val="75000"/>
                </a:srgbClr>
              </a:buClr>
              <a:buNone/>
              <a:tabLst>
                <a:tab pos="630238" algn="l"/>
              </a:tabLst>
            </a:pPr>
            <a:r>
              <a:rPr lang="pl-PL" dirty="0">
                <a:solidFill>
                  <a:srgbClr val="212745"/>
                </a:solidFill>
                <a:latin typeface="Times New Roman" pitchFamily="18" charset="0"/>
                <a:cs typeface="Times New Roman" pitchFamily="18" charset="0"/>
              </a:rPr>
              <a:t>w nagłówku sekcji należy wpisać numer etapu, w ramach którego składany jest wniosek o </a:t>
            </a:r>
            <a:r>
              <a:rPr lang="pl-PL" dirty="0" smtClean="0">
                <a:solidFill>
                  <a:srgbClr val="212745"/>
                </a:solidFill>
                <a:latin typeface="Times New Roman" pitchFamily="18" charset="0"/>
                <a:cs typeface="Times New Roman" pitchFamily="18" charset="0"/>
              </a:rPr>
              <a:t>płatność. W przypadku operacji jednoetapowej należy wpisać ,,1”;</a:t>
            </a:r>
          </a:p>
          <a:p>
            <a:pPr marL="355600" lvl="0" indent="0" algn="l">
              <a:buClr>
                <a:srgbClr val="F14124">
                  <a:lumMod val="75000"/>
                </a:srgbClr>
              </a:buClr>
              <a:buNone/>
              <a:tabLst>
                <a:tab pos="630238" algn="l"/>
              </a:tabLst>
            </a:pPr>
            <a:r>
              <a:rPr lang="pl-PL" dirty="0">
                <a:solidFill>
                  <a:srgbClr val="212745"/>
                </a:solidFill>
                <a:latin typeface="Times New Roman" pitchFamily="18" charset="0"/>
                <a:cs typeface="Times New Roman" pitchFamily="18" charset="0"/>
              </a:rPr>
              <a:t>w</a:t>
            </a:r>
            <a:r>
              <a:rPr lang="pl-PL" dirty="0" smtClean="0">
                <a:solidFill>
                  <a:srgbClr val="212745"/>
                </a:solidFill>
                <a:latin typeface="Times New Roman" pitchFamily="18" charset="0"/>
                <a:cs typeface="Times New Roman" pitchFamily="18" charset="0"/>
              </a:rPr>
              <a:t> pozycji </a:t>
            </a:r>
            <a:r>
              <a:rPr lang="pl-PL" i="1" dirty="0" smtClean="0">
                <a:solidFill>
                  <a:srgbClr val="212745"/>
                </a:solidFill>
                <a:latin typeface="Times New Roman" pitchFamily="18" charset="0"/>
                <a:cs typeface="Times New Roman" pitchFamily="18" charset="0"/>
              </a:rPr>
              <a:t>,,Wnioskowany poziom dofinansowania” </a:t>
            </a:r>
            <a:r>
              <a:rPr lang="pl-PL" dirty="0" smtClean="0">
                <a:solidFill>
                  <a:srgbClr val="212745"/>
                </a:solidFill>
                <a:latin typeface="Times New Roman" pitchFamily="18" charset="0"/>
                <a:cs typeface="Times New Roman" pitchFamily="18" charset="0"/>
              </a:rPr>
              <a:t>należy wpisać poziom dofinansowania zgodny z umową o dofinansowanie.</a:t>
            </a:r>
            <a:endParaRPr lang="pl-PL" i="1" dirty="0">
              <a:solidFill>
                <a:srgbClr val="212745"/>
              </a:solidFill>
              <a:latin typeface="Times New Roman" pitchFamily="18" charset="0"/>
              <a:cs typeface="Times New Roman" pitchFamily="18" charset="0"/>
            </a:endParaRPr>
          </a:p>
          <a:p>
            <a:pPr marL="355600" lvl="0" indent="0" algn="l">
              <a:buClr>
                <a:srgbClr val="F14124">
                  <a:lumMod val="75000"/>
                </a:srgbClr>
              </a:buClr>
              <a:buNone/>
              <a:tabLst>
                <a:tab pos="630238" algn="l"/>
              </a:tabLst>
            </a:pPr>
            <a:r>
              <a:rPr lang="pl-PL" b="1" dirty="0" smtClean="0">
                <a:solidFill>
                  <a:srgbClr val="212745"/>
                </a:solidFill>
                <a:latin typeface="Times New Roman" pitchFamily="18" charset="0"/>
                <a:cs typeface="Times New Roman" pitchFamily="18" charset="0"/>
              </a:rPr>
              <a:t>Kolumna 2 – Wyszczególnienie zakresu rzeczowego </a:t>
            </a:r>
            <a:r>
              <a:rPr lang="pl-PL" dirty="0" smtClean="0">
                <a:solidFill>
                  <a:srgbClr val="212745"/>
                </a:solidFill>
                <a:latin typeface="Times New Roman" pitchFamily="18" charset="0"/>
                <a:cs typeface="Times New Roman" pitchFamily="18" charset="0"/>
              </a:rPr>
              <a:t>– dane należy przypisać analogicznie do tych samych pozycji zestawienia rzeczowo-finansowego z realizacji operacji, do których zostały one przypisane </a:t>
            </a:r>
            <a:br>
              <a:rPr lang="pl-PL" dirty="0" smtClean="0">
                <a:solidFill>
                  <a:srgbClr val="212745"/>
                </a:solidFill>
                <a:latin typeface="Times New Roman" pitchFamily="18" charset="0"/>
                <a:cs typeface="Times New Roman" pitchFamily="18" charset="0"/>
              </a:rPr>
            </a:br>
            <a:r>
              <a:rPr lang="pl-PL" dirty="0" smtClean="0">
                <a:solidFill>
                  <a:srgbClr val="212745"/>
                </a:solidFill>
                <a:latin typeface="Times New Roman" pitchFamily="18" charset="0"/>
                <a:cs typeface="Times New Roman" pitchFamily="18" charset="0"/>
              </a:rPr>
              <a:t>w zestawieniu rzeczowo-finansowym będącym załącznikiem do umowy o dofinansowanie;</a:t>
            </a:r>
          </a:p>
          <a:p>
            <a:pPr marL="355600" lvl="0" indent="0" algn="l">
              <a:buClr>
                <a:srgbClr val="F14124">
                  <a:lumMod val="75000"/>
                </a:srgbClr>
              </a:buClr>
              <a:buNone/>
              <a:tabLst>
                <a:tab pos="630238" algn="l"/>
              </a:tabLst>
            </a:pPr>
            <a:r>
              <a:rPr lang="pl-PL" b="1" dirty="0" smtClean="0">
                <a:solidFill>
                  <a:srgbClr val="212745"/>
                </a:solidFill>
                <a:latin typeface="Times New Roman" pitchFamily="18" charset="0"/>
                <a:cs typeface="Times New Roman" pitchFamily="18" charset="0"/>
              </a:rPr>
              <a:t>Kolumna 3 (jednostki miary) i 4 (ilość) </a:t>
            </a:r>
            <a:r>
              <a:rPr lang="pl-PL" dirty="0" smtClean="0">
                <a:solidFill>
                  <a:srgbClr val="212745"/>
                </a:solidFill>
                <a:latin typeface="Times New Roman" pitchFamily="18" charset="0"/>
                <a:cs typeface="Times New Roman" pitchFamily="18" charset="0"/>
              </a:rPr>
              <a:t>– należy wypełnić zgodnie </a:t>
            </a:r>
            <a:br>
              <a:rPr lang="pl-PL" dirty="0" smtClean="0">
                <a:solidFill>
                  <a:srgbClr val="212745"/>
                </a:solidFill>
                <a:latin typeface="Times New Roman" pitchFamily="18" charset="0"/>
                <a:cs typeface="Times New Roman" pitchFamily="18" charset="0"/>
              </a:rPr>
            </a:br>
            <a:r>
              <a:rPr lang="pl-PL" dirty="0" smtClean="0">
                <a:solidFill>
                  <a:srgbClr val="212745"/>
                </a:solidFill>
                <a:latin typeface="Times New Roman" pitchFamily="18" charset="0"/>
                <a:cs typeface="Times New Roman" pitchFamily="18" charset="0"/>
              </a:rPr>
              <a:t>ze stanem faktycznym;</a:t>
            </a:r>
          </a:p>
          <a:p>
            <a:pPr marL="355600" lvl="0" indent="0" algn="l">
              <a:buClr>
                <a:srgbClr val="F14124">
                  <a:lumMod val="75000"/>
                </a:srgbClr>
              </a:buClr>
              <a:buNone/>
              <a:tabLst>
                <a:tab pos="630238" algn="l"/>
              </a:tabLst>
            </a:pPr>
            <a:r>
              <a:rPr lang="pl-PL" b="1" dirty="0" smtClean="0">
                <a:solidFill>
                  <a:srgbClr val="212745"/>
                </a:solidFill>
                <a:latin typeface="Times New Roman" pitchFamily="18" charset="0"/>
                <a:cs typeface="Times New Roman" pitchFamily="18" charset="0"/>
              </a:rPr>
              <a:t>Kolumna 5 – Całkowity koszt operacji </a:t>
            </a:r>
            <a:r>
              <a:rPr lang="pl-PL" dirty="0" smtClean="0">
                <a:solidFill>
                  <a:srgbClr val="212745"/>
                </a:solidFill>
                <a:latin typeface="Times New Roman" pitchFamily="18" charset="0"/>
                <a:cs typeface="Times New Roman" pitchFamily="18" charset="0"/>
              </a:rPr>
              <a:t>- należy podać wartość całkowitych kosztów operacji (z VAT) elementów wyszczególnionych </a:t>
            </a:r>
            <a:br>
              <a:rPr lang="pl-PL" dirty="0" smtClean="0">
                <a:solidFill>
                  <a:srgbClr val="212745"/>
                </a:solidFill>
                <a:latin typeface="Times New Roman" pitchFamily="18" charset="0"/>
                <a:cs typeface="Times New Roman" pitchFamily="18" charset="0"/>
              </a:rPr>
            </a:br>
            <a:r>
              <a:rPr lang="pl-PL" dirty="0" smtClean="0">
                <a:solidFill>
                  <a:srgbClr val="212745"/>
                </a:solidFill>
                <a:latin typeface="Times New Roman" pitchFamily="18" charset="0"/>
                <a:cs typeface="Times New Roman" pitchFamily="18" charset="0"/>
              </a:rPr>
              <a:t>w kolumnie 2. Wartość kolumny stanowi sumę kolumn 6 oraz 8;</a:t>
            </a:r>
          </a:p>
          <a:p>
            <a:pPr marL="355600" lvl="0" indent="0" algn="l">
              <a:buClr>
                <a:srgbClr val="F14124">
                  <a:lumMod val="75000"/>
                </a:srgbClr>
              </a:buClr>
              <a:buNone/>
              <a:tabLst>
                <a:tab pos="630238" algn="l"/>
              </a:tabLst>
            </a:pPr>
            <a:r>
              <a:rPr lang="pl-PL" b="1" dirty="0" smtClean="0">
                <a:solidFill>
                  <a:srgbClr val="212745"/>
                </a:solidFill>
                <a:latin typeface="Times New Roman" pitchFamily="18" charset="0"/>
                <a:cs typeface="Times New Roman" pitchFamily="18" charset="0"/>
              </a:rPr>
              <a:t>Kolumna 6 – Koszty kwalifikowalne (w tym inwestycyjne lub ogólne) </a:t>
            </a:r>
            <a:r>
              <a:rPr lang="pl-PL" dirty="0" smtClean="0">
                <a:solidFill>
                  <a:srgbClr val="212745"/>
                </a:solidFill>
                <a:latin typeface="Times New Roman" pitchFamily="18" charset="0"/>
                <a:cs typeface="Times New Roman" pitchFamily="18" charset="0"/>
              </a:rPr>
              <a:t>– należy podać wartość netto kosztów kwalifikowalnych inwestycyjnych </a:t>
            </a:r>
            <a:br>
              <a:rPr lang="pl-PL" dirty="0" smtClean="0">
                <a:solidFill>
                  <a:srgbClr val="212745"/>
                </a:solidFill>
                <a:latin typeface="Times New Roman" pitchFamily="18" charset="0"/>
                <a:cs typeface="Times New Roman" pitchFamily="18" charset="0"/>
              </a:rPr>
            </a:br>
            <a:r>
              <a:rPr lang="pl-PL" dirty="0" smtClean="0">
                <a:solidFill>
                  <a:srgbClr val="212745"/>
                </a:solidFill>
                <a:latin typeface="Times New Roman" pitchFamily="18" charset="0"/>
                <a:cs typeface="Times New Roman" pitchFamily="18" charset="0"/>
              </a:rPr>
              <a:t>i wartość netto kosztów kwalifikowalnych ogólnych;</a:t>
            </a:r>
            <a:endParaRPr lang="pl-PL" dirty="0">
              <a:solidFill>
                <a:srgbClr val="212745"/>
              </a:solidFill>
              <a:latin typeface="Times New Roman" pitchFamily="18" charset="0"/>
              <a:cs typeface="Times New Roman" pitchFamily="18" charset="0"/>
            </a:endParaRPr>
          </a:p>
          <a:p>
            <a:pPr marL="627063" indent="-271463" algn="just">
              <a:buFont typeface="Arial" pitchFamily="34" charset="0"/>
              <a:buChar char="•"/>
            </a:pPr>
            <a:endParaRPr lang="pl-PL" dirty="0">
              <a:latin typeface="Times New Roman" pitchFamily="18" charset="0"/>
              <a:cs typeface="Times New Roman" pitchFamily="18" charset="0"/>
            </a:endParaRPr>
          </a:p>
        </p:txBody>
      </p:sp>
      <p:sp>
        <p:nvSpPr>
          <p:cNvPr id="2" name="Tytuł 1"/>
          <p:cNvSpPr>
            <a:spLocks noGrp="1"/>
          </p:cNvSpPr>
          <p:nvPr>
            <p:ph type="title"/>
          </p:nvPr>
        </p:nvSpPr>
        <p:spPr/>
        <p:txBody>
          <a:bodyPr/>
          <a:lstStyle/>
          <a:p>
            <a:r>
              <a:rPr lang="pl-PL" dirty="0">
                <a:solidFill>
                  <a:srgbClr val="002060"/>
                </a:solidFill>
                <a:effectLst>
                  <a:outerShdw blurRad="38100" dist="38100" dir="2700000" algn="tl">
                    <a:srgbClr val="000000">
                      <a:alpha val="43137"/>
                    </a:srgbClr>
                  </a:outerShdw>
                  <a:reflection blurRad="6350" stA="55000" endA="300" endPos="45500" dir="5400000" sy="-100000" algn="bl" rotWithShape="0"/>
                </a:effectLst>
                <a:cs typeface="Times New Roman" pitchFamily="18" charset="0"/>
              </a:rPr>
              <a:t>Formularz wniosku o płatność</a:t>
            </a:r>
            <a:endParaRPr lang="pl-PL" dirty="0"/>
          </a:p>
        </p:txBody>
      </p:sp>
    </p:spTree>
    <p:extLst>
      <p:ext uri="{BB962C8B-B14F-4D97-AF65-F5344CB8AC3E}">
        <p14:creationId xmlns:p14="http://schemas.microsoft.com/office/powerpoint/2010/main" val="587614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idx="1"/>
          </p:nvPr>
        </p:nvSpPr>
        <p:spPr>
          <a:xfrm>
            <a:off x="251520" y="1700808"/>
            <a:ext cx="8640959" cy="4824536"/>
          </a:xfrm>
        </p:spPr>
        <p:txBody>
          <a:bodyPr>
            <a:noAutofit/>
          </a:bodyPr>
          <a:lstStyle/>
          <a:p>
            <a:pPr marL="0" indent="0" algn="l">
              <a:lnSpc>
                <a:spcPct val="120000"/>
              </a:lnSpc>
              <a:spcBef>
                <a:spcPts val="0"/>
              </a:spcBef>
              <a:spcAft>
                <a:spcPts val="0"/>
              </a:spcAft>
              <a:buNone/>
            </a:pPr>
            <a:r>
              <a:rPr lang="pl-PL" sz="1600" b="1" dirty="0" smtClean="0">
                <a:solidFill>
                  <a:srgbClr val="002060"/>
                </a:solidFill>
                <a:latin typeface="Times New Roman" pitchFamily="18" charset="0"/>
                <a:cs typeface="Times New Roman" pitchFamily="18" charset="0"/>
              </a:rPr>
              <a:t>Kolumna 7- Koszty ogólne kwalifikowalne </a:t>
            </a:r>
            <a:r>
              <a:rPr lang="pl-PL" sz="1600" dirty="0" smtClean="0">
                <a:solidFill>
                  <a:srgbClr val="002060"/>
                </a:solidFill>
                <a:latin typeface="Times New Roman" pitchFamily="18" charset="0"/>
                <a:cs typeface="Times New Roman" pitchFamily="18" charset="0"/>
              </a:rPr>
              <a:t>- należy podać wartość netto kosztów ogólnych kwalifikowalnych. W przypadku nie wystąpienia kosztów kwalifikowalnych ogólnych należy wstawić ,,0,00”; </a:t>
            </a:r>
          </a:p>
          <a:p>
            <a:pPr marL="0" indent="0" algn="l">
              <a:lnSpc>
                <a:spcPct val="120000"/>
              </a:lnSpc>
              <a:buNone/>
            </a:pPr>
            <a:r>
              <a:rPr lang="pl-PL" sz="1600" b="1" dirty="0" smtClean="0">
                <a:solidFill>
                  <a:srgbClr val="002060"/>
                </a:solidFill>
                <a:latin typeface="Times New Roman" pitchFamily="18" charset="0"/>
                <a:cs typeface="Times New Roman" pitchFamily="18" charset="0"/>
              </a:rPr>
              <a:t>Kolumna 8 – Koszty niekwalifikowalne </a:t>
            </a:r>
            <a:r>
              <a:rPr lang="pl-PL" sz="1600" dirty="0" smtClean="0">
                <a:solidFill>
                  <a:srgbClr val="002060"/>
                </a:solidFill>
                <a:latin typeface="Times New Roman" pitchFamily="18" charset="0"/>
                <a:cs typeface="Times New Roman" pitchFamily="18" charset="0"/>
              </a:rPr>
              <a:t>- należy podać wartość kosztów niekwalifikowalnych, w tym podatku VAT, w przypadku, gdy jest on kosztem niekwalifikowalnym.</a:t>
            </a:r>
          </a:p>
          <a:p>
            <a:pPr marL="0" indent="0" algn="l">
              <a:lnSpc>
                <a:spcPct val="120000"/>
              </a:lnSpc>
              <a:buNone/>
            </a:pPr>
            <a:endParaRPr lang="pl-PL" sz="1600" dirty="0" smtClean="0">
              <a:solidFill>
                <a:srgbClr val="002060"/>
              </a:solidFill>
              <a:latin typeface="Times New Roman" pitchFamily="18" charset="0"/>
              <a:cs typeface="Times New Roman" pitchFamily="18" charset="0"/>
            </a:endParaRPr>
          </a:p>
          <a:p>
            <a:pPr marL="0" indent="0" algn="l">
              <a:lnSpc>
                <a:spcPct val="120000"/>
              </a:lnSpc>
              <a:buNone/>
            </a:pPr>
            <a:r>
              <a:rPr lang="pl-PL" sz="1600" dirty="0" smtClean="0">
                <a:solidFill>
                  <a:srgbClr val="002060"/>
                </a:solidFill>
                <a:latin typeface="Times New Roman" pitchFamily="18" charset="0"/>
                <a:cs typeface="Times New Roman" pitchFamily="18" charset="0"/>
              </a:rPr>
              <a:t>W przypadku, gdy podatek VAT jest kosztem kwalifikowalnym, ostatnią pozycją w kolumnie 2 zestawienia rzeczowo-finansowego z realizacji operacji powinien być wyszczególniony podatek VAT dla każdego z elementów składowych zakresu rzeczowego np. </a:t>
            </a:r>
            <a:r>
              <a:rPr lang="pl-PL" sz="1600" i="1" dirty="0" smtClean="0">
                <a:solidFill>
                  <a:srgbClr val="002060"/>
                </a:solidFill>
                <a:latin typeface="Times New Roman" pitchFamily="18" charset="0"/>
                <a:cs typeface="Times New Roman" pitchFamily="18" charset="0"/>
              </a:rPr>
              <a:t>,,podatek VAT dla pozycji 1,2,3,…”. </a:t>
            </a:r>
            <a:r>
              <a:rPr lang="pl-PL" sz="1600" dirty="0" smtClean="0">
                <a:solidFill>
                  <a:srgbClr val="002060"/>
                </a:solidFill>
                <a:latin typeface="Times New Roman" pitchFamily="18" charset="0"/>
                <a:cs typeface="Times New Roman" pitchFamily="18" charset="0"/>
              </a:rPr>
              <a:t>Wartość podatku VAT należy wpisać w kolumnie 6 natomiast w kolumnach 5, 7 oraz 8 należy wstawić ,X”.</a:t>
            </a:r>
          </a:p>
          <a:p>
            <a:pPr marL="0" indent="0" algn="l">
              <a:lnSpc>
                <a:spcPct val="120000"/>
              </a:lnSpc>
              <a:buNone/>
            </a:pPr>
            <a:r>
              <a:rPr lang="pl-PL" sz="1600" dirty="0" smtClean="0">
                <a:solidFill>
                  <a:srgbClr val="002060"/>
                </a:solidFill>
                <a:latin typeface="Times New Roman" pitchFamily="18" charset="0"/>
                <a:cs typeface="Times New Roman" pitchFamily="18" charset="0"/>
              </a:rPr>
              <a:t>W przypadku, gdy wartości kosztów ogólnych wzrosła w stosunku do wartości tych kosztów zapisanych w zestawieniu rzeczowo-finansowym stanowiącym załącznik do umowy, nadwyżka tych kosztów (ponad wartość zapisaną w umowie) stanowi koszt niekwalifikowalny. Do zestawienia rzeczowo-finansowego z realizacji operacji należy wpisać tylko tę część kosztów ogólnych, która stanowi koszt kwalifikowalny.</a:t>
            </a:r>
          </a:p>
          <a:p>
            <a:pPr marL="0" indent="0" algn="l">
              <a:lnSpc>
                <a:spcPct val="120000"/>
              </a:lnSpc>
              <a:buNone/>
            </a:pPr>
            <a:endParaRPr lang="pl-PL" sz="1600" dirty="0" smtClean="0">
              <a:solidFill>
                <a:srgbClr val="002060"/>
              </a:solidFill>
              <a:latin typeface="Times New Roman" pitchFamily="18" charset="0"/>
              <a:cs typeface="Times New Roman" pitchFamily="18" charset="0"/>
            </a:endParaRPr>
          </a:p>
          <a:p>
            <a:pPr marL="0" indent="0" algn="l">
              <a:lnSpc>
                <a:spcPct val="120000"/>
              </a:lnSpc>
              <a:buNone/>
            </a:pPr>
            <a:r>
              <a:rPr lang="pl-PL" sz="1600" dirty="0" smtClean="0">
                <a:solidFill>
                  <a:srgbClr val="002060"/>
                </a:solidFill>
                <a:latin typeface="Times New Roman" pitchFamily="18" charset="0"/>
                <a:cs typeface="Times New Roman" pitchFamily="18" charset="0"/>
              </a:rPr>
              <a:t>Koszty ogólne przekraczające 10% wartości kosztów netto operacji nie mogą zostać zaliczone do kosztów kwalifikowalnych operacji. Jeżeli wskutek zmian w poszczególnych pozycjach zestawienia koszty ogólne przekroczą 10% wartości kosztów netto operacji, to podczas oceny wniosku o płatność końcową dokonana zostanie korekta kwoty pomocy.</a:t>
            </a:r>
          </a:p>
        </p:txBody>
      </p:sp>
      <p:sp>
        <p:nvSpPr>
          <p:cNvPr id="2" name="Tytuł 1"/>
          <p:cNvSpPr>
            <a:spLocks noGrp="1"/>
          </p:cNvSpPr>
          <p:nvPr>
            <p:ph type="title"/>
          </p:nvPr>
        </p:nvSpPr>
        <p:spPr/>
        <p:txBody>
          <a:bodyPr/>
          <a:lstStyle/>
          <a:p>
            <a:r>
              <a:rPr lang="pl-PL" dirty="0">
                <a:solidFill>
                  <a:srgbClr val="002060"/>
                </a:solidFill>
                <a:effectLst>
                  <a:outerShdw blurRad="38100" dist="38100" dir="2700000" algn="tl">
                    <a:srgbClr val="000000">
                      <a:alpha val="43137"/>
                    </a:srgbClr>
                  </a:outerShdw>
                  <a:reflection blurRad="6350" stA="55000" endA="300" endPos="45500" dir="5400000" sy="-100000" algn="bl" rotWithShape="0"/>
                </a:effectLst>
                <a:cs typeface="Times New Roman" pitchFamily="18" charset="0"/>
              </a:rPr>
              <a:t>Formularz wniosku o płatność</a:t>
            </a:r>
            <a:endParaRPr lang="pl-PL" dirty="0"/>
          </a:p>
        </p:txBody>
      </p:sp>
    </p:spTree>
    <p:extLst>
      <p:ext uri="{BB962C8B-B14F-4D97-AF65-F5344CB8AC3E}">
        <p14:creationId xmlns:p14="http://schemas.microsoft.com/office/powerpoint/2010/main" val="3072952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872067" y="1628800"/>
            <a:ext cx="7408333" cy="4497363"/>
          </a:xfrm>
        </p:spPr>
        <p:txBody>
          <a:bodyPr>
            <a:normAutofit fontScale="92500" lnSpcReduction="10000"/>
          </a:bodyPr>
          <a:lstStyle/>
          <a:p>
            <a:endParaRPr lang="pl-PL" sz="2400" b="1" dirty="0" smtClean="0">
              <a:latin typeface="Times New Roman" pitchFamily="18" charset="0"/>
              <a:cs typeface="Times New Roman" pitchFamily="18" charset="0"/>
            </a:endParaRPr>
          </a:p>
          <a:p>
            <a:pPr marL="457200" indent="-457200">
              <a:buFont typeface="+mj-lt"/>
              <a:buAutoNum type="arabicPeriod"/>
            </a:pPr>
            <a:endParaRPr lang="pl-PL" sz="2000" b="1" dirty="0" smtClean="0">
              <a:latin typeface="Times New Roman" pitchFamily="18" charset="0"/>
              <a:cs typeface="Times New Roman" pitchFamily="18" charset="0"/>
            </a:endParaRPr>
          </a:p>
          <a:p>
            <a:pPr marL="538163" indent="-342900" algn="l">
              <a:lnSpc>
                <a:spcPct val="110000"/>
              </a:lnSpc>
              <a:buFont typeface="Wingdings" pitchFamily="2" charset="2"/>
              <a:buChar char="v"/>
            </a:pPr>
            <a:r>
              <a:rPr lang="pl-PL" sz="2000" dirty="0" smtClean="0">
                <a:solidFill>
                  <a:srgbClr val="002060"/>
                </a:solidFill>
                <a:latin typeface="Times New Roman" pitchFamily="18" charset="0"/>
                <a:cs typeface="Times New Roman" pitchFamily="18" charset="0"/>
              </a:rPr>
              <a:t>Faktury VAT;</a:t>
            </a:r>
          </a:p>
          <a:p>
            <a:pPr marL="538163" indent="-342900" algn="l">
              <a:lnSpc>
                <a:spcPct val="110000"/>
              </a:lnSpc>
              <a:buFont typeface="Wingdings" pitchFamily="2" charset="2"/>
              <a:buChar char="v"/>
            </a:pPr>
            <a:r>
              <a:rPr lang="pl-PL" sz="2000" dirty="0" smtClean="0">
                <a:solidFill>
                  <a:srgbClr val="002060"/>
                </a:solidFill>
                <a:latin typeface="Times New Roman" pitchFamily="18" charset="0"/>
                <a:cs typeface="Times New Roman" pitchFamily="18" charset="0"/>
              </a:rPr>
              <a:t>Faktury VAT-RR dla rolników ryczałtowych;</a:t>
            </a:r>
          </a:p>
          <a:p>
            <a:pPr marL="538163" indent="-342900" algn="l">
              <a:lnSpc>
                <a:spcPct val="110000"/>
              </a:lnSpc>
              <a:buFont typeface="Wingdings" pitchFamily="2" charset="2"/>
              <a:buChar char="v"/>
            </a:pPr>
            <a:r>
              <a:rPr lang="pl-PL" sz="2000" dirty="0" smtClean="0">
                <a:solidFill>
                  <a:srgbClr val="002060"/>
                </a:solidFill>
                <a:latin typeface="Times New Roman" pitchFamily="18" charset="0"/>
                <a:cs typeface="Times New Roman" pitchFamily="18" charset="0"/>
              </a:rPr>
              <a:t>Faktury VAT-MP dla małych podatników;</a:t>
            </a:r>
          </a:p>
          <a:p>
            <a:pPr marL="538163" indent="-342900" algn="l">
              <a:lnSpc>
                <a:spcPct val="110000"/>
              </a:lnSpc>
              <a:buFont typeface="Wingdings" pitchFamily="2" charset="2"/>
              <a:buChar char="v"/>
            </a:pPr>
            <a:r>
              <a:rPr lang="pl-PL" sz="2000" dirty="0" smtClean="0">
                <a:solidFill>
                  <a:srgbClr val="002060"/>
                </a:solidFill>
                <a:latin typeface="Times New Roman" pitchFamily="18" charset="0"/>
                <a:cs typeface="Times New Roman" pitchFamily="18" charset="0"/>
              </a:rPr>
              <a:t>Rachunki;</a:t>
            </a:r>
          </a:p>
          <a:p>
            <a:pPr marL="538163" indent="-342900" algn="l">
              <a:lnSpc>
                <a:spcPct val="110000"/>
              </a:lnSpc>
              <a:buFont typeface="Wingdings" pitchFamily="2" charset="2"/>
              <a:buChar char="v"/>
            </a:pPr>
            <a:r>
              <a:rPr lang="pl-PL" sz="2000" dirty="0" smtClean="0">
                <a:solidFill>
                  <a:srgbClr val="002060"/>
                </a:solidFill>
                <a:latin typeface="Times New Roman" pitchFamily="18" charset="0"/>
                <a:cs typeface="Times New Roman" pitchFamily="18" charset="0"/>
              </a:rPr>
              <a:t>Faktury korygujące (wraz z fakturami, których dotyczą);</a:t>
            </a:r>
          </a:p>
          <a:p>
            <a:pPr marL="538163" indent="-342900" algn="l">
              <a:lnSpc>
                <a:spcPct val="110000"/>
              </a:lnSpc>
              <a:buFont typeface="Wingdings" pitchFamily="2" charset="2"/>
              <a:buChar char="v"/>
            </a:pPr>
            <a:r>
              <a:rPr lang="pl-PL" sz="2000" dirty="0" smtClean="0">
                <a:solidFill>
                  <a:srgbClr val="002060"/>
                </a:solidFill>
                <a:latin typeface="Times New Roman" pitchFamily="18" charset="0"/>
                <a:cs typeface="Times New Roman" pitchFamily="18" charset="0"/>
              </a:rPr>
              <a:t>Noty korygujące (wraz z dokumentami, których dotyczą);</a:t>
            </a:r>
          </a:p>
          <a:p>
            <a:pPr marL="538163" indent="-342900" algn="l">
              <a:lnSpc>
                <a:spcPct val="110000"/>
              </a:lnSpc>
              <a:buFont typeface="Wingdings" pitchFamily="2" charset="2"/>
              <a:buChar char="v"/>
            </a:pPr>
            <a:r>
              <a:rPr lang="pl-PL" sz="2000" dirty="0" smtClean="0">
                <a:solidFill>
                  <a:srgbClr val="002060"/>
                </a:solidFill>
                <a:latin typeface="Times New Roman" pitchFamily="18" charset="0"/>
                <a:cs typeface="Times New Roman" pitchFamily="18" charset="0"/>
              </a:rPr>
              <a:t>Umowy sprzedaży nieruchomości sporządzone w formie aktu notarialnego wraz z dokumentem potwierdzającym poniesienie kosztu lub zawierające informacje potwierdzające, iż płatność nastąpiła jednocześnie z podpisaniem aktu notarialnego – dotyczy środków, w których możliwy jest zakup nieruchomości;</a:t>
            </a:r>
          </a:p>
          <a:p>
            <a:endParaRPr lang="pl-PL" sz="1800" dirty="0" smtClean="0">
              <a:latin typeface="Times New Roman" pitchFamily="18" charset="0"/>
              <a:cs typeface="Times New Roman" pitchFamily="18" charset="0"/>
            </a:endParaRPr>
          </a:p>
          <a:p>
            <a:pPr marL="342900" indent="-342900">
              <a:buFont typeface="Wingdings" pitchFamily="2" charset="2"/>
              <a:buChar char="v"/>
            </a:pPr>
            <a:endParaRPr lang="pl-PL" dirty="0" smtClean="0"/>
          </a:p>
          <a:p>
            <a:pPr marL="342900" indent="-342900">
              <a:buFont typeface="Wingdings" pitchFamily="2" charset="2"/>
              <a:buChar char="v"/>
            </a:pPr>
            <a:endParaRPr lang="pl-PL" dirty="0"/>
          </a:p>
        </p:txBody>
      </p:sp>
      <p:sp>
        <p:nvSpPr>
          <p:cNvPr id="4" name="Tytuł 3"/>
          <p:cNvSpPr>
            <a:spLocks noGrp="1"/>
          </p:cNvSpPr>
          <p:nvPr>
            <p:ph type="title"/>
          </p:nvPr>
        </p:nvSpPr>
        <p:spPr/>
        <p:txBody>
          <a:bodyPr>
            <a:normAutofit fontScale="90000"/>
          </a:bodyPr>
          <a:lstStyle/>
          <a:p>
            <a:pPr lvl="0"/>
            <a:r>
              <a:rPr lang="pl-PL" sz="3200" b="1" dirty="0">
                <a:solidFill>
                  <a:srgbClr val="212745"/>
                </a:solidFill>
                <a:effectLst>
                  <a:outerShdw blurRad="38100" dist="38100" dir="2700000" algn="tl">
                    <a:srgbClr val="000000">
                      <a:alpha val="43137"/>
                    </a:srgbClr>
                  </a:outerShdw>
                </a:effectLst>
                <a:cs typeface="Times New Roman" pitchFamily="18" charset="0"/>
              </a:rPr>
              <a:t>ZAŁĄCZNIKI, KTÓRE NALEŻY DOSTARCZYĆ WRAZ </a:t>
            </a:r>
            <a:br>
              <a:rPr lang="pl-PL" sz="3200" b="1" dirty="0">
                <a:solidFill>
                  <a:srgbClr val="212745"/>
                </a:solidFill>
                <a:effectLst>
                  <a:outerShdw blurRad="38100" dist="38100" dir="2700000" algn="tl">
                    <a:srgbClr val="000000">
                      <a:alpha val="43137"/>
                    </a:srgbClr>
                  </a:outerShdw>
                </a:effectLst>
                <a:cs typeface="Times New Roman" pitchFamily="18" charset="0"/>
              </a:rPr>
            </a:br>
            <a:r>
              <a:rPr lang="pl-PL" sz="3200" b="1" dirty="0">
                <a:solidFill>
                  <a:srgbClr val="212745"/>
                </a:solidFill>
                <a:effectLst>
                  <a:outerShdw blurRad="38100" dist="38100" dir="2700000" algn="tl">
                    <a:srgbClr val="000000">
                      <a:alpha val="43137"/>
                    </a:srgbClr>
                  </a:outerShdw>
                </a:effectLst>
                <a:cs typeface="Times New Roman" pitchFamily="18" charset="0"/>
              </a:rPr>
              <a:t>Z WNIOSKIEM O PŁATNOŚĆ</a:t>
            </a:r>
            <a:r>
              <a:rPr lang="pl-PL" sz="3200" b="1" dirty="0" smtClean="0">
                <a:solidFill>
                  <a:srgbClr val="212745"/>
                </a:solidFill>
                <a:effectLst>
                  <a:outerShdw blurRad="38100" dist="38100" dir="2700000" algn="tl">
                    <a:srgbClr val="000000">
                      <a:alpha val="43137"/>
                    </a:srgbClr>
                  </a:outerShdw>
                </a:effectLst>
                <a:cs typeface="Times New Roman" pitchFamily="18" charset="0"/>
              </a:rPr>
              <a:t>:</a:t>
            </a:r>
            <a:endParaRPr lang="pl-PL" sz="3200" dirty="0"/>
          </a:p>
        </p:txBody>
      </p:sp>
    </p:spTree>
    <p:extLst>
      <p:ext uri="{BB962C8B-B14F-4D97-AF65-F5344CB8AC3E}">
        <p14:creationId xmlns:p14="http://schemas.microsoft.com/office/powerpoint/2010/main" val="4063796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107504" y="1484784"/>
            <a:ext cx="8784975" cy="5040560"/>
          </a:xfrm>
        </p:spPr>
        <p:txBody>
          <a:bodyPr>
            <a:noAutofit/>
          </a:bodyPr>
          <a:lstStyle/>
          <a:p>
            <a:pPr marL="538163" lvl="0" indent="-342900" algn="l">
              <a:spcBef>
                <a:spcPts val="0"/>
              </a:spcBef>
              <a:spcAft>
                <a:spcPts val="0"/>
              </a:spcAft>
              <a:buClr>
                <a:srgbClr val="F14124">
                  <a:lumMod val="75000"/>
                </a:srgbClr>
              </a:buClr>
              <a:buFont typeface="Wingdings" pitchFamily="2" charset="2"/>
              <a:buChar char="v"/>
            </a:pPr>
            <a:endParaRPr lang="pl-PL" sz="1600" b="1" dirty="0" smtClean="0">
              <a:solidFill>
                <a:srgbClr val="002060"/>
              </a:solidFill>
              <a:latin typeface="Times New Roman" pitchFamily="18" charset="0"/>
              <a:cs typeface="Times New Roman" pitchFamily="18" charset="0"/>
            </a:endParaRPr>
          </a:p>
          <a:p>
            <a:pPr marL="538163" lvl="0" indent="-342900" algn="l">
              <a:spcBef>
                <a:spcPts val="0"/>
              </a:spcBef>
              <a:spcAft>
                <a:spcPts val="0"/>
              </a:spcAft>
              <a:buClr>
                <a:srgbClr val="F14124">
                  <a:lumMod val="75000"/>
                </a:srgbClr>
              </a:buClr>
              <a:buFont typeface="Wingdings" pitchFamily="2" charset="2"/>
              <a:buChar char="v"/>
            </a:pPr>
            <a:r>
              <a:rPr lang="pl-PL" sz="1600" b="1" dirty="0" smtClean="0">
                <a:solidFill>
                  <a:srgbClr val="002060"/>
                </a:solidFill>
                <a:latin typeface="Times New Roman" pitchFamily="18" charset="0"/>
                <a:cs typeface="Times New Roman" pitchFamily="18" charset="0"/>
              </a:rPr>
              <a:t>Umowy </a:t>
            </a:r>
            <a:r>
              <a:rPr lang="pl-PL" sz="1600" b="1" dirty="0">
                <a:solidFill>
                  <a:srgbClr val="002060"/>
                </a:solidFill>
                <a:latin typeface="Times New Roman" pitchFamily="18" charset="0"/>
                <a:cs typeface="Times New Roman" pitchFamily="18" charset="0"/>
              </a:rPr>
              <a:t>zlecenia, o dzie</a:t>
            </a:r>
            <a:r>
              <a:rPr lang="pl-PL" sz="1600" dirty="0">
                <a:solidFill>
                  <a:srgbClr val="212745"/>
                </a:solidFill>
                <a:latin typeface="Times New Roman" pitchFamily="18" charset="0"/>
                <a:cs typeface="Times New Roman" pitchFamily="18" charset="0"/>
              </a:rPr>
              <a:t>ło oraz inne umowy </a:t>
            </a:r>
            <a:r>
              <a:rPr lang="pl-PL" sz="1600" dirty="0" smtClean="0">
                <a:solidFill>
                  <a:srgbClr val="212745"/>
                </a:solidFill>
                <a:latin typeface="Times New Roman" pitchFamily="18" charset="0"/>
                <a:cs typeface="Times New Roman" pitchFamily="18" charset="0"/>
              </a:rPr>
              <a:t>cywilnoprawne wraz z </a:t>
            </a:r>
            <a:r>
              <a:rPr lang="pl-PL" sz="1600" dirty="0">
                <a:solidFill>
                  <a:srgbClr val="212745"/>
                </a:solidFill>
                <a:latin typeface="Times New Roman" pitchFamily="18" charset="0"/>
                <a:cs typeface="Times New Roman" pitchFamily="18" charset="0"/>
              </a:rPr>
              <a:t>załączonym dokumentem potwierdzającym </a:t>
            </a:r>
            <a:r>
              <a:rPr lang="pl-PL" sz="1600" dirty="0" smtClean="0">
                <a:solidFill>
                  <a:srgbClr val="212745"/>
                </a:solidFill>
                <a:latin typeface="Times New Roman" pitchFamily="18" charset="0"/>
                <a:cs typeface="Times New Roman" pitchFamily="18" charset="0"/>
              </a:rPr>
              <a:t>poniesienie </a:t>
            </a:r>
            <a:r>
              <a:rPr lang="pl-PL" sz="1600" dirty="0">
                <a:solidFill>
                  <a:srgbClr val="212745"/>
                </a:solidFill>
                <a:latin typeface="Times New Roman" pitchFamily="18" charset="0"/>
                <a:cs typeface="Times New Roman" pitchFamily="18" charset="0"/>
              </a:rPr>
              <a:t>kosztu. </a:t>
            </a:r>
            <a:endParaRPr lang="pl-PL" sz="1600" dirty="0" smtClean="0">
              <a:solidFill>
                <a:srgbClr val="212745"/>
              </a:solidFill>
              <a:latin typeface="Times New Roman" pitchFamily="18" charset="0"/>
              <a:cs typeface="Times New Roman" pitchFamily="18" charset="0"/>
            </a:endParaRPr>
          </a:p>
          <a:p>
            <a:pPr marL="541338" lvl="0" algn="l">
              <a:spcBef>
                <a:spcPts val="0"/>
              </a:spcBef>
              <a:spcAft>
                <a:spcPts val="0"/>
              </a:spcAft>
              <a:buClr>
                <a:srgbClr val="F14124">
                  <a:lumMod val="75000"/>
                </a:srgbClr>
              </a:buClr>
            </a:pPr>
            <a:r>
              <a:rPr lang="pl-PL" sz="1600" dirty="0" smtClean="0">
                <a:solidFill>
                  <a:srgbClr val="212745"/>
                </a:solidFill>
                <a:latin typeface="Times New Roman" pitchFamily="18" charset="0"/>
                <a:cs typeface="Times New Roman" pitchFamily="18" charset="0"/>
              </a:rPr>
              <a:t>Do umów zlecenia oraz o dzieło, jeżeli zostały zawarte z osobami fizycznymi nie prowadzącymi działalności gospodarczej, należy dołączyć:</a:t>
            </a:r>
            <a:endParaRPr lang="pl-PL" sz="1600" dirty="0">
              <a:solidFill>
                <a:srgbClr val="212745"/>
              </a:solidFill>
              <a:latin typeface="Times New Roman" pitchFamily="18" charset="0"/>
              <a:cs typeface="Times New Roman" pitchFamily="18" charset="0"/>
            </a:endParaRPr>
          </a:p>
          <a:p>
            <a:pPr marL="896938" lvl="0" indent="-266700" algn="l">
              <a:buClr>
                <a:srgbClr val="F14124">
                  <a:lumMod val="75000"/>
                </a:srgbClr>
              </a:buClr>
              <a:buFont typeface="Arial" pitchFamily="34" charset="0"/>
              <a:buChar char="•"/>
            </a:pPr>
            <a:r>
              <a:rPr lang="pl-PL" sz="1600" dirty="0" smtClean="0">
                <a:solidFill>
                  <a:srgbClr val="212745"/>
                </a:solidFill>
                <a:latin typeface="Times New Roman" pitchFamily="18" charset="0"/>
                <a:cs typeface="Times New Roman" pitchFamily="18" charset="0"/>
              </a:rPr>
              <a:t>rachunek określający wysokość podatku dochodowego, </a:t>
            </a:r>
          </a:p>
          <a:p>
            <a:pPr marL="896938" lvl="0" indent="-266700" algn="l">
              <a:buClr>
                <a:srgbClr val="F14124">
                  <a:lumMod val="75000"/>
                </a:srgbClr>
              </a:buClr>
              <a:buFont typeface="Arial" pitchFamily="34" charset="0"/>
              <a:buChar char="•"/>
            </a:pPr>
            <a:r>
              <a:rPr lang="pl-PL" sz="1600" dirty="0" smtClean="0">
                <a:solidFill>
                  <a:srgbClr val="212745"/>
                </a:solidFill>
                <a:latin typeface="Times New Roman" pitchFamily="18" charset="0"/>
                <a:cs typeface="Times New Roman" pitchFamily="18" charset="0"/>
              </a:rPr>
              <a:t>dokument stwierdzający istnienie obowiązku podatkowego (np. kopia deklaracji PIT 4R) wraz z dowodem zapłaty podatku,</a:t>
            </a:r>
          </a:p>
          <a:p>
            <a:pPr marL="896938" lvl="0" indent="-266700" algn="l">
              <a:buClr>
                <a:srgbClr val="F14124">
                  <a:lumMod val="75000"/>
                </a:srgbClr>
              </a:buClr>
              <a:buFont typeface="Arial" pitchFamily="34" charset="0"/>
              <a:buChar char="•"/>
            </a:pPr>
            <a:r>
              <a:rPr lang="pl-PL" sz="1600" dirty="0">
                <a:solidFill>
                  <a:srgbClr val="212745"/>
                </a:solidFill>
                <a:latin typeface="Times New Roman" pitchFamily="18" charset="0"/>
                <a:cs typeface="Times New Roman" pitchFamily="18" charset="0"/>
              </a:rPr>
              <a:t>d</a:t>
            </a:r>
            <a:r>
              <a:rPr lang="pl-PL" sz="1600" dirty="0" smtClean="0">
                <a:solidFill>
                  <a:srgbClr val="212745"/>
                </a:solidFill>
                <a:latin typeface="Times New Roman" pitchFamily="18" charset="0"/>
                <a:cs typeface="Times New Roman" pitchFamily="18" charset="0"/>
              </a:rPr>
              <a:t>okument </a:t>
            </a:r>
            <a:r>
              <a:rPr lang="pl-PL" sz="1600" dirty="0">
                <a:solidFill>
                  <a:srgbClr val="212745"/>
                </a:solidFill>
                <a:latin typeface="Times New Roman" pitchFamily="18" charset="0"/>
                <a:cs typeface="Times New Roman" pitchFamily="18" charset="0"/>
              </a:rPr>
              <a:t>wskazujący wysokość składek na ubezpieczenia społeczne </a:t>
            </a:r>
            <a:r>
              <a:rPr lang="pl-PL" sz="1600" dirty="0" smtClean="0">
                <a:solidFill>
                  <a:srgbClr val="212745"/>
                </a:solidFill>
                <a:latin typeface="Times New Roman" pitchFamily="18" charset="0"/>
                <a:cs typeface="Times New Roman" pitchFamily="18" charset="0"/>
              </a:rPr>
              <a:t>i </a:t>
            </a:r>
            <a:r>
              <a:rPr lang="pl-PL" sz="1600" dirty="0">
                <a:solidFill>
                  <a:srgbClr val="212745"/>
                </a:solidFill>
                <a:latin typeface="Times New Roman" pitchFamily="18" charset="0"/>
                <a:cs typeface="Times New Roman" pitchFamily="18" charset="0"/>
              </a:rPr>
              <a:t>zdrowotne (np. kopia załącznika do ZUS/DRA) wraz z dowodem zapłaty</a:t>
            </a:r>
            <a:r>
              <a:rPr lang="pl-PL" sz="1600" dirty="0" smtClean="0">
                <a:solidFill>
                  <a:srgbClr val="212745"/>
                </a:solidFill>
                <a:latin typeface="Times New Roman" pitchFamily="18" charset="0"/>
                <a:cs typeface="Times New Roman" pitchFamily="18" charset="0"/>
              </a:rPr>
              <a:t>.</a:t>
            </a:r>
          </a:p>
          <a:p>
            <a:pPr marL="542925" lvl="0" indent="-357188" algn="l">
              <a:buClr>
                <a:srgbClr val="F14124">
                  <a:lumMod val="75000"/>
                </a:srgbClr>
              </a:buClr>
              <a:buFont typeface="Wingdings" pitchFamily="2" charset="2"/>
              <a:buChar char="v"/>
            </a:pPr>
            <a:r>
              <a:rPr lang="pl-PL" sz="1600" b="1" dirty="0" smtClean="0">
                <a:solidFill>
                  <a:srgbClr val="212745"/>
                </a:solidFill>
                <a:latin typeface="Times New Roman" pitchFamily="18" charset="0"/>
                <a:cs typeface="Times New Roman" pitchFamily="18" charset="0"/>
              </a:rPr>
              <a:t>Dokumenty</a:t>
            </a:r>
            <a:r>
              <a:rPr lang="pl-PL" sz="1600" b="1" dirty="0">
                <a:solidFill>
                  <a:srgbClr val="212745"/>
                </a:solidFill>
                <a:latin typeface="Times New Roman" pitchFamily="18" charset="0"/>
                <a:cs typeface="Times New Roman" pitchFamily="18" charset="0"/>
              </a:rPr>
              <a:t>, które mogą być sporządzone na udokumentowanie informacji zawartych </a:t>
            </a:r>
            <a:r>
              <a:rPr lang="pl-PL" sz="1600" b="1" dirty="0" smtClean="0">
                <a:solidFill>
                  <a:srgbClr val="212745"/>
                </a:solidFill>
                <a:latin typeface="Times New Roman" pitchFamily="18" charset="0"/>
                <a:cs typeface="Times New Roman" pitchFamily="18" charset="0"/>
              </a:rPr>
              <a:t>w </a:t>
            </a:r>
            <a:r>
              <a:rPr lang="pl-PL" sz="1600" b="1" dirty="0">
                <a:solidFill>
                  <a:srgbClr val="212745"/>
                </a:solidFill>
                <a:latin typeface="Times New Roman" pitchFamily="18" charset="0"/>
                <a:cs typeface="Times New Roman" pitchFamily="18" charset="0"/>
              </a:rPr>
              <a:t>księdze przychodów i rozchodów Beneficjenta</a:t>
            </a:r>
            <a:r>
              <a:rPr lang="pl-PL" sz="1600" dirty="0">
                <a:solidFill>
                  <a:srgbClr val="212745"/>
                </a:solidFill>
                <a:latin typeface="Times New Roman" pitchFamily="18" charset="0"/>
                <a:cs typeface="Times New Roman" pitchFamily="18" charset="0"/>
              </a:rPr>
              <a:t>, zaopatrzone </a:t>
            </a:r>
            <a:r>
              <a:rPr lang="pl-PL" sz="1600" dirty="0" smtClean="0">
                <a:solidFill>
                  <a:srgbClr val="212745"/>
                </a:solidFill>
                <a:latin typeface="Times New Roman" pitchFamily="18" charset="0"/>
                <a:cs typeface="Times New Roman" pitchFamily="18" charset="0"/>
              </a:rPr>
              <a:t>w datę </a:t>
            </a:r>
            <a:r>
              <a:rPr lang="pl-PL" sz="1600" dirty="0">
                <a:solidFill>
                  <a:srgbClr val="212745"/>
                </a:solidFill>
                <a:latin typeface="Times New Roman" pitchFamily="18" charset="0"/>
                <a:cs typeface="Times New Roman" pitchFamily="18" charset="0"/>
              </a:rPr>
              <a:t>i podpisy osób, które bezpośrednio poniosły koszty (dowody wewnętrzne</a:t>
            </a:r>
            <a:r>
              <a:rPr lang="pl-PL" sz="1600" dirty="0" smtClean="0">
                <a:solidFill>
                  <a:srgbClr val="212745"/>
                </a:solidFill>
                <a:latin typeface="Times New Roman" pitchFamily="18" charset="0"/>
                <a:cs typeface="Times New Roman" pitchFamily="18" charset="0"/>
              </a:rPr>
              <a:t>), określające:</a:t>
            </a:r>
          </a:p>
          <a:p>
            <a:pPr marL="900113" lvl="0" indent="-269875" algn="l">
              <a:buClr>
                <a:srgbClr val="F14124">
                  <a:lumMod val="75000"/>
                </a:srgbClr>
              </a:buClr>
              <a:buFont typeface="Arial" pitchFamily="34" charset="0"/>
              <a:buChar char="•"/>
            </a:pPr>
            <a:r>
              <a:rPr lang="pl-PL" sz="1600" dirty="0" smtClean="0">
                <a:solidFill>
                  <a:srgbClr val="212745"/>
                </a:solidFill>
                <a:latin typeface="Times New Roman" pitchFamily="18" charset="0"/>
                <a:cs typeface="Times New Roman" pitchFamily="18" charset="0"/>
              </a:rPr>
              <a:t>przy zakupie – nazwę towaru oraz ilość, cenę jednostkową i wartość,</a:t>
            </a:r>
          </a:p>
          <a:p>
            <a:pPr marL="900113" lvl="0" indent="-269875" algn="l">
              <a:buClr>
                <a:srgbClr val="F14124">
                  <a:lumMod val="75000"/>
                </a:srgbClr>
              </a:buClr>
              <a:buFont typeface="Arial" pitchFamily="34" charset="0"/>
              <a:buChar char="•"/>
            </a:pPr>
            <a:r>
              <a:rPr lang="pl-PL" sz="1600" dirty="0">
                <a:solidFill>
                  <a:srgbClr val="212745"/>
                </a:solidFill>
                <a:latin typeface="Times New Roman" pitchFamily="18" charset="0"/>
                <a:cs typeface="Times New Roman" pitchFamily="18" charset="0"/>
              </a:rPr>
              <a:t>w</a:t>
            </a:r>
            <a:r>
              <a:rPr lang="pl-PL" sz="1600" dirty="0" smtClean="0">
                <a:solidFill>
                  <a:srgbClr val="212745"/>
                </a:solidFill>
                <a:latin typeface="Times New Roman" pitchFamily="18" charset="0"/>
                <a:cs typeface="Times New Roman" pitchFamily="18" charset="0"/>
              </a:rPr>
              <a:t> innych przypadkach – przedmiot operacji gospodarczych i wysokość kosztu/wydatku</a:t>
            </a:r>
          </a:p>
          <a:p>
            <a:pPr marL="541338" lvl="0" algn="l">
              <a:buClr>
                <a:srgbClr val="F14124">
                  <a:lumMod val="75000"/>
                </a:srgbClr>
              </a:buClr>
            </a:pPr>
            <a:r>
              <a:rPr lang="pl-PL" sz="1600" dirty="0">
                <a:solidFill>
                  <a:srgbClr val="212745"/>
                </a:solidFill>
                <a:latin typeface="Times New Roman" pitchFamily="18" charset="0"/>
                <a:cs typeface="Times New Roman" pitchFamily="18" charset="0"/>
              </a:rPr>
              <a:t>n</a:t>
            </a:r>
            <a:r>
              <a:rPr lang="pl-PL" sz="1600" dirty="0" smtClean="0">
                <a:solidFill>
                  <a:srgbClr val="212745"/>
                </a:solidFill>
                <a:latin typeface="Times New Roman" pitchFamily="18" charset="0"/>
                <a:cs typeface="Times New Roman" pitchFamily="18" charset="0"/>
              </a:rPr>
              <a:t>a zasadach określonych w Rozporządzeniu Ministra Finansów z dnia 26 sierpnia 2003r. </a:t>
            </a:r>
            <a:r>
              <a:rPr lang="pl-PL" sz="1600" i="1" dirty="0" smtClean="0">
                <a:solidFill>
                  <a:srgbClr val="212745"/>
                </a:solidFill>
                <a:latin typeface="Times New Roman" pitchFamily="18" charset="0"/>
                <a:cs typeface="Times New Roman" pitchFamily="18" charset="0"/>
              </a:rPr>
              <a:t>w sprawie prowadzenia podatkowej księgi przychodów  rozchodów </a:t>
            </a:r>
            <a:r>
              <a:rPr lang="pl-PL" sz="1600" dirty="0" smtClean="0">
                <a:solidFill>
                  <a:srgbClr val="212745"/>
                </a:solidFill>
                <a:latin typeface="Times New Roman" pitchFamily="18" charset="0"/>
                <a:cs typeface="Times New Roman" pitchFamily="18" charset="0"/>
              </a:rPr>
              <a:t>(Dz. U. 2003 nr 152 poz. 1475 z późn. zm.).</a:t>
            </a:r>
            <a:endParaRPr lang="pl-PL" sz="1600" dirty="0">
              <a:solidFill>
                <a:srgbClr val="212745"/>
              </a:solidFill>
              <a:latin typeface="Times New Roman" pitchFamily="18" charset="0"/>
              <a:cs typeface="Times New Roman" pitchFamily="18" charset="0"/>
            </a:endParaRPr>
          </a:p>
          <a:p>
            <a:pPr algn="l"/>
            <a:endParaRPr lang="pl-PL" sz="1600" dirty="0"/>
          </a:p>
        </p:txBody>
      </p:sp>
      <p:sp>
        <p:nvSpPr>
          <p:cNvPr id="4" name="Tytuł 3"/>
          <p:cNvSpPr>
            <a:spLocks noGrp="1"/>
          </p:cNvSpPr>
          <p:nvPr>
            <p:ph type="title"/>
          </p:nvPr>
        </p:nvSpPr>
        <p:spPr>
          <a:xfrm>
            <a:off x="395536" y="332656"/>
            <a:ext cx="8229600" cy="1252728"/>
          </a:xfrm>
        </p:spPr>
        <p:txBody>
          <a:bodyPr>
            <a:noAutofit/>
          </a:bodyPr>
          <a:lstStyle/>
          <a:p>
            <a:r>
              <a:rPr lang="pl-PL" sz="3200" b="1" dirty="0">
                <a:solidFill>
                  <a:srgbClr val="212745"/>
                </a:solidFill>
                <a:effectLst>
                  <a:outerShdw blurRad="38100" dist="38100" dir="2700000" algn="tl">
                    <a:srgbClr val="000000">
                      <a:alpha val="43137"/>
                    </a:srgbClr>
                  </a:outerShdw>
                </a:effectLst>
                <a:cs typeface="Times New Roman" pitchFamily="18" charset="0"/>
              </a:rPr>
              <a:t>ZAŁĄCZNIKI, KTÓRE NALEŻY DOSTARCZYĆ WRAZ </a:t>
            </a:r>
            <a:r>
              <a:rPr lang="pl-PL" sz="3200" b="1" dirty="0" smtClean="0">
                <a:solidFill>
                  <a:srgbClr val="212745"/>
                </a:solidFill>
                <a:effectLst>
                  <a:outerShdw blurRad="38100" dist="38100" dir="2700000" algn="tl">
                    <a:srgbClr val="000000">
                      <a:alpha val="43137"/>
                    </a:srgbClr>
                  </a:outerShdw>
                </a:effectLst>
                <a:cs typeface="Times New Roman" pitchFamily="18" charset="0"/>
              </a:rPr>
              <a:t>Z </a:t>
            </a:r>
            <a:r>
              <a:rPr lang="pl-PL" sz="3200" b="1" dirty="0">
                <a:solidFill>
                  <a:srgbClr val="212745"/>
                </a:solidFill>
                <a:effectLst>
                  <a:outerShdw blurRad="38100" dist="38100" dir="2700000" algn="tl">
                    <a:srgbClr val="000000">
                      <a:alpha val="43137"/>
                    </a:srgbClr>
                  </a:outerShdw>
                </a:effectLst>
                <a:cs typeface="Times New Roman" pitchFamily="18" charset="0"/>
              </a:rPr>
              <a:t>WNIOSKIEM O PŁATNOŚĆ:</a:t>
            </a:r>
            <a:endParaRPr lang="pl-PL" sz="3200" dirty="0"/>
          </a:p>
        </p:txBody>
      </p:sp>
    </p:spTree>
    <p:extLst>
      <p:ext uri="{BB962C8B-B14F-4D97-AF65-F5344CB8AC3E}">
        <p14:creationId xmlns:p14="http://schemas.microsoft.com/office/powerpoint/2010/main" val="1740053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idx="1"/>
          </p:nvPr>
        </p:nvSpPr>
        <p:spPr>
          <a:xfrm>
            <a:off x="251520" y="1628800"/>
            <a:ext cx="8424935" cy="4896544"/>
          </a:xfrm>
        </p:spPr>
        <p:txBody>
          <a:bodyPr>
            <a:normAutofit fontScale="77500" lnSpcReduction="20000"/>
          </a:bodyPr>
          <a:lstStyle/>
          <a:p>
            <a:pPr algn="just"/>
            <a:endParaRPr lang="pl-PL" sz="2600" b="1" dirty="0" smtClean="0">
              <a:latin typeface="Times New Roman" pitchFamily="18" charset="0"/>
              <a:cs typeface="Times New Roman" pitchFamily="18" charset="0"/>
            </a:endParaRPr>
          </a:p>
          <a:p>
            <a:pPr algn="just"/>
            <a:r>
              <a:rPr lang="pl-PL" sz="2600" b="1" dirty="0" smtClean="0">
                <a:solidFill>
                  <a:srgbClr val="002060"/>
                </a:solidFill>
                <a:latin typeface="Times New Roman" pitchFamily="18" charset="0"/>
                <a:cs typeface="Times New Roman" pitchFamily="18" charset="0"/>
              </a:rPr>
              <a:t>Faktury VAT powinny zawierać co najmniej:</a:t>
            </a:r>
          </a:p>
          <a:p>
            <a:pPr algn="just"/>
            <a:endParaRPr lang="pl-PL" sz="2600" b="1" dirty="0" smtClean="0">
              <a:solidFill>
                <a:srgbClr val="002060"/>
              </a:solidFill>
              <a:latin typeface="Times New Roman" pitchFamily="18" charset="0"/>
              <a:cs typeface="Times New Roman" pitchFamily="18" charset="0"/>
            </a:endParaRP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Imiona i nazwiska lub nazwy bądź nazwy skrócone </a:t>
            </a:r>
          </a:p>
          <a:p>
            <a:pPr marL="541338" algn="l" defTabSz="808038"/>
            <a:r>
              <a:rPr lang="pl-PL" sz="2100" dirty="0" smtClean="0">
                <a:solidFill>
                  <a:srgbClr val="002060"/>
                </a:solidFill>
                <a:latin typeface="Times New Roman" pitchFamily="18" charset="0"/>
                <a:cs typeface="Times New Roman" pitchFamily="18" charset="0"/>
              </a:rPr>
              <a:t>sprzedawcy i nabywcy oraz ich adresy;</a:t>
            </a: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Numery identyfikacji podatkowej sprzedawcy i nabywcy;</a:t>
            </a: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Numer kolejnej faktury oznaczonej jako ,,FAKTURA VAT”;</a:t>
            </a: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Dzień, miesiąc i rok wystawienia faktury, a w przypadku, gdy data </a:t>
            </a:r>
            <a:br>
              <a:rPr lang="pl-PL" sz="2100" dirty="0" smtClean="0">
                <a:solidFill>
                  <a:srgbClr val="002060"/>
                </a:solidFill>
                <a:latin typeface="Times New Roman" pitchFamily="18" charset="0"/>
                <a:cs typeface="Times New Roman" pitchFamily="18" charset="0"/>
              </a:rPr>
            </a:br>
            <a:r>
              <a:rPr lang="pl-PL" sz="2100" dirty="0" smtClean="0">
                <a:solidFill>
                  <a:srgbClr val="002060"/>
                </a:solidFill>
                <a:latin typeface="Times New Roman" pitchFamily="18" charset="0"/>
                <a:cs typeface="Times New Roman" pitchFamily="18" charset="0"/>
              </a:rPr>
              <a:t>ta różni się od daty sprzedaży, również datę sprzedaży;</a:t>
            </a: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Nazwę (rodzaj) towaru lub usługi;</a:t>
            </a: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Miarę i ilość sprzedanych towarów lub zakres wykonanych usług;</a:t>
            </a: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Cenę jednostkową towaru lub usługi bez kwoty podatku (cenę jednostkową netto);</a:t>
            </a: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Wartość towarów lub wykonanych usług, których dotyczy sprzedaż, bez kwoty podatku (wartość sprzedaży netto);</a:t>
            </a: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Stawki podatku;</a:t>
            </a: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Sumę wartości sprzedaży netto towarów lub wykonanych usług z podziałem na poszczególne stawki podatku i zwolnionych od podatku oraz niepodlegającym opodatkowaniu;</a:t>
            </a: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Kwotę podatku od sumy wartości sprzedaży netto towarów (usług), </a:t>
            </a:r>
            <a:br>
              <a:rPr lang="pl-PL" sz="2100" dirty="0" smtClean="0">
                <a:solidFill>
                  <a:srgbClr val="002060"/>
                </a:solidFill>
                <a:latin typeface="Times New Roman" pitchFamily="18" charset="0"/>
                <a:cs typeface="Times New Roman" pitchFamily="18" charset="0"/>
              </a:rPr>
            </a:br>
            <a:r>
              <a:rPr lang="pl-PL" sz="2100" dirty="0" smtClean="0">
                <a:solidFill>
                  <a:srgbClr val="002060"/>
                </a:solidFill>
                <a:latin typeface="Times New Roman" pitchFamily="18" charset="0"/>
                <a:cs typeface="Times New Roman" pitchFamily="18" charset="0"/>
              </a:rPr>
              <a:t>z podziałem na kwoty dotyczące poszczególnych stawek podatku;</a:t>
            </a:r>
          </a:p>
          <a:p>
            <a:pPr marL="541338" indent="-363538" algn="l" defTabSz="808038">
              <a:buFont typeface="Wingdings" pitchFamily="2" charset="2"/>
              <a:buChar char="v"/>
            </a:pPr>
            <a:r>
              <a:rPr lang="pl-PL" sz="2100" dirty="0" smtClean="0">
                <a:solidFill>
                  <a:srgbClr val="002060"/>
                </a:solidFill>
                <a:latin typeface="Times New Roman" pitchFamily="18" charset="0"/>
                <a:cs typeface="Times New Roman" pitchFamily="18" charset="0"/>
              </a:rPr>
              <a:t>Kwotę należności ogółem wraz z należnym podatkiem.</a:t>
            </a:r>
          </a:p>
        </p:txBody>
      </p:sp>
      <p:sp>
        <p:nvSpPr>
          <p:cNvPr id="2" name="Tytuł 1"/>
          <p:cNvSpPr>
            <a:spLocks noGrp="1"/>
          </p:cNvSpPr>
          <p:nvPr>
            <p:ph type="title"/>
          </p:nvPr>
        </p:nvSpPr>
        <p:spPr/>
        <p:txBody>
          <a:bodyPr>
            <a:noAutofit/>
          </a:bodyPr>
          <a:lstStyle/>
          <a:p>
            <a:r>
              <a:rPr lang="pl-PL" sz="3200" b="1" dirty="0">
                <a:solidFill>
                  <a:srgbClr val="212745"/>
                </a:solidFill>
                <a:effectLst>
                  <a:outerShdw blurRad="38100" dist="38100" dir="2700000" algn="tl">
                    <a:srgbClr val="000000">
                      <a:alpha val="43137"/>
                    </a:srgbClr>
                  </a:outerShdw>
                </a:effectLst>
                <a:cs typeface="Times New Roman" pitchFamily="18" charset="0"/>
              </a:rPr>
              <a:t>ZAŁĄCZNIKI, KTÓRE NALEŻY DOSTARCZYĆ </a:t>
            </a:r>
            <a:r>
              <a:rPr lang="pl-PL" sz="3200" b="1" dirty="0" smtClean="0">
                <a:solidFill>
                  <a:srgbClr val="212745"/>
                </a:solidFill>
                <a:effectLst>
                  <a:outerShdw blurRad="38100" dist="38100" dir="2700000" algn="tl">
                    <a:srgbClr val="000000">
                      <a:alpha val="43137"/>
                    </a:srgbClr>
                  </a:outerShdw>
                </a:effectLst>
                <a:cs typeface="Times New Roman" pitchFamily="18" charset="0"/>
              </a:rPr>
              <a:t>WRAZ Z </a:t>
            </a:r>
            <a:r>
              <a:rPr lang="pl-PL" sz="3200" b="1" dirty="0">
                <a:solidFill>
                  <a:srgbClr val="212745"/>
                </a:solidFill>
                <a:effectLst>
                  <a:outerShdw blurRad="38100" dist="38100" dir="2700000" algn="tl">
                    <a:srgbClr val="000000">
                      <a:alpha val="43137"/>
                    </a:srgbClr>
                  </a:outerShdw>
                </a:effectLst>
                <a:cs typeface="Times New Roman" pitchFamily="18" charset="0"/>
              </a:rPr>
              <a:t>WNIOSKIEM O PŁATNOŚĆ:</a:t>
            </a:r>
            <a:endParaRPr lang="pl-PL" sz="3200" dirty="0"/>
          </a:p>
        </p:txBody>
      </p:sp>
    </p:spTree>
    <p:extLst>
      <p:ext uri="{BB962C8B-B14F-4D97-AF65-F5344CB8AC3E}">
        <p14:creationId xmlns:p14="http://schemas.microsoft.com/office/powerpoint/2010/main" val="2689892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323528" y="1628800"/>
            <a:ext cx="8604944" cy="4569371"/>
          </a:xfrm>
        </p:spPr>
        <p:txBody>
          <a:bodyPr>
            <a:normAutofit fontScale="25000" lnSpcReduction="20000"/>
          </a:bodyPr>
          <a:lstStyle/>
          <a:p>
            <a:pPr algn="just"/>
            <a:endParaRPr lang="pl-PL" dirty="0" smtClean="0">
              <a:latin typeface="Times New Roman" pitchFamily="18" charset="0"/>
              <a:cs typeface="Times New Roman" pitchFamily="18" charset="0"/>
            </a:endParaRPr>
          </a:p>
          <a:p>
            <a:pPr algn="just">
              <a:spcBef>
                <a:spcPts val="0"/>
              </a:spcBef>
              <a:spcAft>
                <a:spcPts val="0"/>
              </a:spcAft>
            </a:pPr>
            <a:endParaRPr lang="pl-PL" sz="6200" dirty="0" smtClean="0">
              <a:latin typeface="Times New Roman" pitchFamily="18" charset="0"/>
              <a:cs typeface="Times New Roman" pitchFamily="18" charset="0"/>
            </a:endParaRPr>
          </a:p>
          <a:p>
            <a:pPr algn="l">
              <a:spcBef>
                <a:spcPts val="0"/>
              </a:spcBef>
              <a:spcAft>
                <a:spcPts val="0"/>
              </a:spcAft>
            </a:pPr>
            <a:r>
              <a:rPr lang="pl-PL" sz="7200" dirty="0" smtClean="0">
                <a:solidFill>
                  <a:srgbClr val="002060"/>
                </a:solidFill>
                <a:latin typeface="Times New Roman" pitchFamily="18" charset="0"/>
                <a:cs typeface="Times New Roman" pitchFamily="18" charset="0"/>
              </a:rPr>
              <a:t>Do przedstawionych faktur i dokumentów o równoważnej wartości dowodowej należy dołączyć potwierdzenie </a:t>
            </a:r>
            <a:r>
              <a:rPr lang="pl-PL" sz="7200" b="1" dirty="0" smtClean="0">
                <a:solidFill>
                  <a:srgbClr val="002060"/>
                </a:solidFill>
                <a:latin typeface="Times New Roman" pitchFamily="18" charset="0"/>
                <a:cs typeface="Times New Roman" pitchFamily="18" charset="0"/>
              </a:rPr>
              <a:t>poniesienia wydatku czyli zapłaty należności</a:t>
            </a:r>
            <a:r>
              <a:rPr lang="pl-PL" sz="7200" dirty="0" smtClean="0">
                <a:solidFill>
                  <a:srgbClr val="002060"/>
                </a:solidFill>
                <a:latin typeface="Times New Roman" pitchFamily="18" charset="0"/>
                <a:cs typeface="Times New Roman" pitchFamily="18" charset="0"/>
              </a:rPr>
              <a:t>. Dokumenty te powinny określać w szczególności:</a:t>
            </a:r>
          </a:p>
          <a:p>
            <a:pPr marL="538163" indent="-342900" algn="l">
              <a:spcBef>
                <a:spcPts val="0"/>
              </a:spcBef>
              <a:spcAft>
                <a:spcPts val="0"/>
              </a:spcAft>
              <a:buFont typeface="Arial" pitchFamily="34" charset="0"/>
              <a:buChar char="•"/>
            </a:pPr>
            <a:r>
              <a:rPr lang="pl-PL" sz="7200" dirty="0">
                <a:solidFill>
                  <a:srgbClr val="002060"/>
                </a:solidFill>
                <a:latin typeface="Times New Roman" pitchFamily="18" charset="0"/>
                <a:cs typeface="Times New Roman" pitchFamily="18" charset="0"/>
              </a:rPr>
              <a:t>s</a:t>
            </a:r>
            <a:r>
              <a:rPr lang="pl-PL" sz="7200" dirty="0" smtClean="0">
                <a:solidFill>
                  <a:srgbClr val="002060"/>
                </a:solidFill>
                <a:latin typeface="Times New Roman" pitchFamily="18" charset="0"/>
                <a:cs typeface="Times New Roman" pitchFamily="18" charset="0"/>
              </a:rPr>
              <a:t>trony transakcji;</a:t>
            </a:r>
          </a:p>
          <a:p>
            <a:pPr marL="538163" indent="-342900" algn="l">
              <a:spcBef>
                <a:spcPts val="0"/>
              </a:spcBef>
              <a:spcAft>
                <a:spcPts val="0"/>
              </a:spcAft>
              <a:buFont typeface="Arial" pitchFamily="34" charset="0"/>
              <a:buChar char="•"/>
            </a:pPr>
            <a:r>
              <a:rPr lang="pl-PL" sz="7200" dirty="0">
                <a:solidFill>
                  <a:srgbClr val="002060"/>
                </a:solidFill>
                <a:latin typeface="Times New Roman" pitchFamily="18" charset="0"/>
                <a:cs typeface="Times New Roman" pitchFamily="18" charset="0"/>
              </a:rPr>
              <a:t>t</a:t>
            </a:r>
            <a:r>
              <a:rPr lang="pl-PL" sz="7200" dirty="0" smtClean="0">
                <a:solidFill>
                  <a:srgbClr val="002060"/>
                </a:solidFill>
                <a:latin typeface="Times New Roman" pitchFamily="18" charset="0"/>
                <a:cs typeface="Times New Roman" pitchFamily="18" charset="0"/>
              </a:rPr>
              <a:t>ytuł zapłaty;</a:t>
            </a:r>
          </a:p>
          <a:p>
            <a:pPr marL="538163" indent="-342900" algn="l">
              <a:spcBef>
                <a:spcPts val="0"/>
              </a:spcBef>
              <a:spcAft>
                <a:spcPts val="0"/>
              </a:spcAft>
              <a:buFont typeface="Arial" pitchFamily="34" charset="0"/>
              <a:buChar char="•"/>
            </a:pPr>
            <a:r>
              <a:rPr lang="pl-PL" sz="7200" dirty="0">
                <a:solidFill>
                  <a:srgbClr val="002060"/>
                </a:solidFill>
                <a:latin typeface="Times New Roman" pitchFamily="18" charset="0"/>
                <a:cs typeface="Times New Roman" pitchFamily="18" charset="0"/>
              </a:rPr>
              <a:t>d</a:t>
            </a:r>
            <a:r>
              <a:rPr lang="pl-PL" sz="7200" dirty="0" smtClean="0">
                <a:solidFill>
                  <a:srgbClr val="002060"/>
                </a:solidFill>
                <a:latin typeface="Times New Roman" pitchFamily="18" charset="0"/>
                <a:cs typeface="Times New Roman" pitchFamily="18" charset="0"/>
              </a:rPr>
              <a:t>atę zapłaty;</a:t>
            </a:r>
          </a:p>
          <a:p>
            <a:pPr marL="538163" indent="-342900" algn="l">
              <a:spcBef>
                <a:spcPts val="0"/>
              </a:spcBef>
              <a:spcAft>
                <a:spcPts val="0"/>
              </a:spcAft>
              <a:buFont typeface="Arial" pitchFamily="34" charset="0"/>
              <a:buChar char="•"/>
            </a:pPr>
            <a:r>
              <a:rPr lang="pl-PL" sz="7200" dirty="0" smtClean="0">
                <a:solidFill>
                  <a:srgbClr val="002060"/>
                </a:solidFill>
                <a:latin typeface="Times New Roman" pitchFamily="18" charset="0"/>
                <a:cs typeface="Times New Roman" pitchFamily="18" charset="0"/>
              </a:rPr>
              <a:t>kwotę zapłaty.</a:t>
            </a:r>
          </a:p>
          <a:p>
            <a:pPr marL="195263">
              <a:spcBef>
                <a:spcPts val="0"/>
              </a:spcBef>
              <a:spcAft>
                <a:spcPts val="0"/>
              </a:spcAft>
            </a:pPr>
            <a:endParaRPr lang="pl-PL" sz="7200" dirty="0" smtClean="0">
              <a:solidFill>
                <a:srgbClr val="002060"/>
              </a:solidFill>
              <a:latin typeface="Times New Roman" pitchFamily="18" charset="0"/>
              <a:cs typeface="Times New Roman" pitchFamily="18" charset="0"/>
            </a:endParaRPr>
          </a:p>
          <a:p>
            <a:pPr marL="342900" lvl="0" indent="-342900">
              <a:spcBef>
                <a:spcPts val="0"/>
              </a:spcBef>
              <a:spcAft>
                <a:spcPts val="0"/>
              </a:spcAft>
              <a:buClr>
                <a:srgbClr val="F14124">
                  <a:lumMod val="75000"/>
                </a:srgbClr>
              </a:buClr>
              <a:buFont typeface="Wingdings" pitchFamily="2" charset="2"/>
              <a:buChar char="ü"/>
            </a:pPr>
            <a:r>
              <a:rPr lang="pl-PL" sz="7200" dirty="0">
                <a:solidFill>
                  <a:srgbClr val="002060"/>
                </a:solidFill>
                <a:latin typeface="Times New Roman" pitchFamily="18" charset="0"/>
                <a:cs typeface="Times New Roman" pitchFamily="18" charset="0"/>
              </a:rPr>
              <a:t>Przedstawione dowody zapłaty </a:t>
            </a:r>
            <a:r>
              <a:rPr lang="pl-PL" sz="7200" b="1" dirty="0">
                <a:solidFill>
                  <a:srgbClr val="002060"/>
                </a:solidFill>
                <a:latin typeface="Times New Roman" pitchFamily="18" charset="0"/>
                <a:cs typeface="Times New Roman" pitchFamily="18" charset="0"/>
              </a:rPr>
              <a:t>powinny umożliwiać identyfikację </a:t>
            </a:r>
            <a:r>
              <a:rPr lang="pl-PL" sz="7200" b="1" dirty="0" smtClean="0">
                <a:solidFill>
                  <a:srgbClr val="002060"/>
                </a:solidFill>
                <a:latin typeface="Times New Roman" pitchFamily="18" charset="0"/>
                <a:cs typeface="Times New Roman" pitchFamily="18" charset="0"/>
              </a:rPr>
              <a:t>numeru faktury </a:t>
            </a:r>
            <a:r>
              <a:rPr lang="pl-PL" sz="7200" b="1" dirty="0">
                <a:solidFill>
                  <a:srgbClr val="002060"/>
                </a:solidFill>
                <a:latin typeface="Times New Roman" pitchFamily="18" charset="0"/>
                <a:cs typeface="Times New Roman" pitchFamily="18" charset="0"/>
              </a:rPr>
              <a:t>lub dowodu o równoważnej wartości dowodowej, </a:t>
            </a:r>
            <a:r>
              <a:rPr lang="pl-PL" sz="7200" b="1" dirty="0" smtClean="0">
                <a:solidFill>
                  <a:srgbClr val="002060"/>
                </a:solidFill>
                <a:latin typeface="Times New Roman" pitchFamily="18" charset="0"/>
                <a:cs typeface="Times New Roman" pitchFamily="18" charset="0"/>
              </a:rPr>
              <a:t>za który dokonano płatności</a:t>
            </a:r>
            <a:r>
              <a:rPr lang="pl-PL" sz="7200" dirty="0" smtClean="0">
                <a:solidFill>
                  <a:srgbClr val="002060"/>
                </a:solidFill>
                <a:latin typeface="Times New Roman" pitchFamily="18" charset="0"/>
                <a:cs typeface="Times New Roman" pitchFamily="18" charset="0"/>
              </a:rPr>
              <a:t>. W przypadku, gdy tytuł zapłaty na dowodach zapłat nie odnosi się jednoznacznie do faktury, której dotyczy (brak lub błędny nr faktury, bądź w tytule zapłaty widnieje nr faktury pro-forma) należy dodatkowo przedstawić </a:t>
            </a:r>
            <a:r>
              <a:rPr lang="pl-PL" sz="7200" u="sng" dirty="0" smtClean="0">
                <a:solidFill>
                  <a:srgbClr val="002060"/>
                </a:solidFill>
                <a:latin typeface="Times New Roman" pitchFamily="18" charset="0"/>
                <a:cs typeface="Times New Roman" pitchFamily="18" charset="0"/>
              </a:rPr>
              <a:t>oświadczenie od wystawcy</a:t>
            </a:r>
            <a:r>
              <a:rPr lang="pl-PL" sz="7200" dirty="0" smtClean="0">
                <a:solidFill>
                  <a:srgbClr val="002060"/>
                </a:solidFill>
                <a:latin typeface="Times New Roman" pitchFamily="18" charset="0"/>
                <a:cs typeface="Times New Roman" pitchFamily="18" charset="0"/>
              </a:rPr>
              <a:t> faktury lub dokumentu o równoważnej wartości dowodowej, że płatność dotyczy przedmiotowego dowodu księgowego dołączonego do wniosku o płatność.</a:t>
            </a:r>
          </a:p>
          <a:p>
            <a:pPr>
              <a:spcBef>
                <a:spcPts val="0"/>
              </a:spcBef>
              <a:spcAft>
                <a:spcPts val="0"/>
              </a:spcAft>
            </a:pPr>
            <a:endParaRPr lang="pl-PL" sz="7200" dirty="0">
              <a:solidFill>
                <a:srgbClr val="002060"/>
              </a:solidFill>
              <a:latin typeface="Times New Roman" pitchFamily="18" charset="0"/>
              <a:cs typeface="Times New Roman" pitchFamily="18" charset="0"/>
            </a:endParaRPr>
          </a:p>
          <a:p>
            <a:pPr>
              <a:spcBef>
                <a:spcPts val="0"/>
              </a:spcBef>
              <a:spcAft>
                <a:spcPts val="0"/>
              </a:spcAft>
            </a:pPr>
            <a:r>
              <a:rPr lang="pl-PL" sz="7200" dirty="0" smtClean="0">
                <a:solidFill>
                  <a:srgbClr val="002060"/>
                </a:solidFill>
                <a:latin typeface="Times New Roman" pitchFamily="18" charset="0"/>
                <a:cs typeface="Times New Roman" pitchFamily="18" charset="0"/>
              </a:rPr>
              <a:t>Zapłaty można dokonywać w formie </a:t>
            </a:r>
            <a:r>
              <a:rPr lang="pl-PL" sz="7200" b="1" dirty="0" smtClean="0">
                <a:solidFill>
                  <a:srgbClr val="002060"/>
                </a:solidFill>
                <a:latin typeface="Times New Roman" pitchFamily="18" charset="0"/>
                <a:cs typeface="Times New Roman" pitchFamily="18" charset="0"/>
              </a:rPr>
              <a:t>bezgotówkowej przeprowadzonej poleceniem przelewu </a:t>
            </a:r>
            <a:r>
              <a:rPr lang="pl-PL" sz="7200" dirty="0" smtClean="0">
                <a:solidFill>
                  <a:srgbClr val="002060"/>
                </a:solidFill>
                <a:latin typeface="Times New Roman" pitchFamily="18" charset="0"/>
                <a:cs typeface="Times New Roman" pitchFamily="18" charset="0"/>
              </a:rPr>
              <a:t>lub w formie </a:t>
            </a:r>
            <a:r>
              <a:rPr lang="pl-PL" sz="7200" b="1" dirty="0" smtClean="0">
                <a:solidFill>
                  <a:srgbClr val="002060"/>
                </a:solidFill>
                <a:latin typeface="Times New Roman" pitchFamily="18" charset="0"/>
                <a:cs typeface="Times New Roman" pitchFamily="18" charset="0"/>
              </a:rPr>
              <a:t>gotówkowej.</a:t>
            </a:r>
          </a:p>
        </p:txBody>
      </p:sp>
      <p:sp>
        <p:nvSpPr>
          <p:cNvPr id="4" name="Tytuł 3"/>
          <p:cNvSpPr>
            <a:spLocks noGrp="1"/>
          </p:cNvSpPr>
          <p:nvPr>
            <p:ph type="title"/>
          </p:nvPr>
        </p:nvSpPr>
        <p:spPr/>
        <p:txBody>
          <a:bodyPr>
            <a:normAutofit/>
          </a:bodyPr>
          <a:lstStyle/>
          <a:p>
            <a:r>
              <a:rPr lang="pl-PL"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DOWODY </a:t>
            </a:r>
            <a:r>
              <a:rPr lang="pl-PL"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ZAPŁATY</a:t>
            </a:r>
            <a:endParaRPr lang="pl-PL" dirty="0">
              <a:solidFill>
                <a:srgbClr val="002060"/>
              </a:solidFill>
            </a:endParaRPr>
          </a:p>
        </p:txBody>
      </p:sp>
    </p:spTree>
    <p:extLst>
      <p:ext uri="{BB962C8B-B14F-4D97-AF65-F5344CB8AC3E}">
        <p14:creationId xmlns:p14="http://schemas.microsoft.com/office/powerpoint/2010/main" val="3037605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lvl="0"/>
            <a:r>
              <a:rPr lang="pl-PL" i="1" dirty="0"/>
              <a:t>Przygotowanie wniosku o płatność </a:t>
            </a:r>
            <a:r>
              <a:rPr lang="pl-PL" i="1" dirty="0" smtClean="0"/>
              <a:t>(WOP) oraz </a:t>
            </a:r>
            <a:r>
              <a:rPr lang="pl-PL" i="1" dirty="0"/>
              <a:t>sprawozdań z realizacji operacji. </a:t>
            </a:r>
            <a:endParaRPr lang="pl-PL" i="1" dirty="0" smtClean="0"/>
          </a:p>
          <a:p>
            <a:pPr lvl="0"/>
            <a:r>
              <a:rPr lang="pl-PL" i="1" dirty="0" smtClean="0"/>
              <a:t>Zasady </a:t>
            </a:r>
            <a:r>
              <a:rPr lang="pl-PL" i="1" dirty="0"/>
              <a:t>rozpatrywania wniosków o płatność przez samorząd </a:t>
            </a:r>
            <a:r>
              <a:rPr lang="pl-PL" i="1" dirty="0" smtClean="0"/>
              <a:t>województwa (SW), </a:t>
            </a:r>
          </a:p>
          <a:p>
            <a:pPr lvl="0"/>
            <a:r>
              <a:rPr lang="pl-PL" i="1" dirty="0" smtClean="0"/>
              <a:t>Kontrola administracyjna, doraźna </a:t>
            </a:r>
            <a:r>
              <a:rPr lang="pl-PL" i="1" dirty="0"/>
              <a:t>oraz kontrola na miejscu realizacji operacji. </a:t>
            </a:r>
            <a:endParaRPr lang="pl-PL" dirty="0"/>
          </a:p>
          <a:p>
            <a:endParaRPr lang="pl-PL" dirty="0"/>
          </a:p>
        </p:txBody>
      </p:sp>
      <p:sp>
        <p:nvSpPr>
          <p:cNvPr id="3" name="Tytuł 2"/>
          <p:cNvSpPr>
            <a:spLocks noGrp="1"/>
          </p:cNvSpPr>
          <p:nvPr>
            <p:ph type="title"/>
          </p:nvPr>
        </p:nvSpPr>
        <p:spPr/>
        <p:txBody>
          <a:bodyPr/>
          <a:lstStyle/>
          <a:p>
            <a:r>
              <a:rPr lang="pl-PL" dirty="0" smtClean="0">
                <a:solidFill>
                  <a:schemeClr val="tx1"/>
                </a:solidFill>
              </a:rPr>
              <a:t>Zakres szkolenia</a:t>
            </a:r>
            <a:endParaRPr lang="pl-PL" dirty="0">
              <a:solidFill>
                <a:schemeClr val="tx1"/>
              </a:solidFill>
            </a:endParaRPr>
          </a:p>
        </p:txBody>
      </p:sp>
    </p:spTree>
    <p:extLst>
      <p:ext uri="{BB962C8B-B14F-4D97-AF65-F5344CB8AC3E}">
        <p14:creationId xmlns:p14="http://schemas.microsoft.com/office/powerpoint/2010/main" val="3117973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323528" y="1700808"/>
            <a:ext cx="8568951" cy="4425355"/>
          </a:xfrm>
        </p:spPr>
        <p:txBody>
          <a:bodyPr>
            <a:normAutofit fontScale="92500" lnSpcReduction="10000"/>
          </a:bodyPr>
          <a:lstStyle/>
          <a:p>
            <a:pPr lvl="0" algn="just">
              <a:spcBef>
                <a:spcPts val="0"/>
              </a:spcBef>
              <a:spcAft>
                <a:spcPts val="0"/>
              </a:spcAft>
              <a:buClr>
                <a:srgbClr val="F14124">
                  <a:lumMod val="75000"/>
                </a:srgbClr>
              </a:buClr>
            </a:pPr>
            <a:r>
              <a:rPr lang="pl-PL" sz="2400" b="1" dirty="0">
                <a:solidFill>
                  <a:prstClr val="black"/>
                </a:solidFill>
                <a:latin typeface="Times New Roman" pitchFamily="18" charset="0"/>
                <a:cs typeface="Times New Roman" pitchFamily="18" charset="0"/>
              </a:rPr>
              <a:t>Dowodem zapłaty bezgotówkowej może być </a:t>
            </a:r>
            <a:r>
              <a:rPr lang="pl-PL" sz="2400" b="1" dirty="0" smtClean="0">
                <a:solidFill>
                  <a:prstClr val="black"/>
                </a:solidFill>
                <a:latin typeface="Times New Roman" pitchFamily="18" charset="0"/>
                <a:cs typeface="Times New Roman" pitchFamily="18" charset="0"/>
              </a:rPr>
              <a:t>w </a:t>
            </a:r>
            <a:r>
              <a:rPr lang="pl-PL" sz="2400" b="1" dirty="0">
                <a:solidFill>
                  <a:prstClr val="black"/>
                </a:solidFill>
                <a:latin typeface="Times New Roman" pitchFamily="18" charset="0"/>
                <a:cs typeface="Times New Roman" pitchFamily="18" charset="0"/>
              </a:rPr>
              <a:t>szczególności:</a:t>
            </a:r>
          </a:p>
          <a:p>
            <a:pPr lvl="0" algn="just">
              <a:buClr>
                <a:srgbClr val="F14124">
                  <a:lumMod val="75000"/>
                </a:srgbClr>
              </a:buClr>
            </a:pPr>
            <a:endParaRPr lang="pl-PL" sz="2000" b="1" dirty="0">
              <a:solidFill>
                <a:prstClr val="black"/>
              </a:solidFill>
              <a:latin typeface="Times New Roman" pitchFamily="18" charset="0"/>
              <a:cs typeface="Times New Roman" pitchFamily="18" charset="0"/>
            </a:endParaRPr>
          </a:p>
          <a:p>
            <a:pPr marL="538163" lvl="0" indent="-342900" algn="l">
              <a:buClr>
                <a:srgbClr val="F14124">
                  <a:lumMod val="75000"/>
                </a:srgbClr>
              </a:buClr>
              <a:buFont typeface="Wingdings" pitchFamily="2" charset="2"/>
              <a:buChar char="v"/>
            </a:pPr>
            <a:r>
              <a:rPr lang="pl-PL" sz="2000" dirty="0">
                <a:solidFill>
                  <a:srgbClr val="212745"/>
                </a:solidFill>
                <a:latin typeface="Times New Roman" pitchFamily="18" charset="0"/>
                <a:cs typeface="Times New Roman" pitchFamily="18" charset="0"/>
              </a:rPr>
              <a:t>Wyciąg bankowy lub inny dokument bankowy potwierdzający dokonanie płatności;</a:t>
            </a:r>
          </a:p>
          <a:p>
            <a:pPr marL="538163" lvl="0" indent="-342900" algn="l">
              <a:buClr>
                <a:srgbClr val="F14124">
                  <a:lumMod val="75000"/>
                </a:srgbClr>
              </a:buClr>
              <a:buFont typeface="Wingdings" pitchFamily="2" charset="2"/>
              <a:buChar char="v"/>
            </a:pPr>
            <a:r>
              <a:rPr lang="pl-PL" sz="2000" dirty="0">
                <a:solidFill>
                  <a:srgbClr val="212745"/>
                </a:solidFill>
                <a:latin typeface="Times New Roman" pitchFamily="18" charset="0"/>
                <a:cs typeface="Times New Roman" pitchFamily="18" charset="0"/>
              </a:rPr>
              <a:t>Zestawienie przelewów dokonanych przez bank Beneficjenta zawierające wartości i daty dokonania poszczególnych przelewów, tytuł, odbiorcę oraz stempel banku;</a:t>
            </a:r>
          </a:p>
          <a:p>
            <a:pPr marL="538163" lvl="0" indent="-342900" algn="l">
              <a:buClr>
                <a:srgbClr val="F14124">
                  <a:lumMod val="75000"/>
                </a:srgbClr>
              </a:buClr>
              <a:buFont typeface="Wingdings" pitchFamily="2" charset="2"/>
              <a:buChar char="v"/>
            </a:pPr>
            <a:r>
              <a:rPr lang="pl-PL" sz="2000" dirty="0">
                <a:solidFill>
                  <a:srgbClr val="212745"/>
                </a:solidFill>
                <a:latin typeface="Times New Roman" pitchFamily="18" charset="0"/>
                <a:cs typeface="Times New Roman" pitchFamily="18" charset="0"/>
              </a:rPr>
              <a:t>Polecenie </a:t>
            </a:r>
            <a:r>
              <a:rPr lang="pl-PL" sz="2000" dirty="0" smtClean="0">
                <a:solidFill>
                  <a:srgbClr val="212745"/>
                </a:solidFill>
                <a:latin typeface="Times New Roman" pitchFamily="18" charset="0"/>
                <a:cs typeface="Times New Roman" pitchFamily="18" charset="0"/>
              </a:rPr>
              <a:t>przelewu wraz wyciągiem bankowym;</a:t>
            </a:r>
            <a:endParaRPr lang="pl-PL" sz="2000" dirty="0">
              <a:solidFill>
                <a:srgbClr val="212745"/>
              </a:solidFill>
              <a:latin typeface="Times New Roman" pitchFamily="18" charset="0"/>
              <a:cs typeface="Times New Roman" pitchFamily="18" charset="0"/>
            </a:endParaRPr>
          </a:p>
          <a:p>
            <a:pPr marL="538163" lvl="0" indent="-342900" algn="l">
              <a:buClr>
                <a:srgbClr val="F14124">
                  <a:lumMod val="75000"/>
                </a:srgbClr>
              </a:buClr>
              <a:buFont typeface="Wingdings" pitchFamily="2" charset="2"/>
              <a:buChar char="v"/>
            </a:pPr>
            <a:r>
              <a:rPr lang="pl-PL" sz="2000" dirty="0">
                <a:solidFill>
                  <a:srgbClr val="212745"/>
                </a:solidFill>
                <a:latin typeface="Times New Roman" pitchFamily="18" charset="0"/>
                <a:cs typeface="Times New Roman" pitchFamily="18" charset="0"/>
              </a:rPr>
              <a:t>Wydruk z systemu e-bankowości.</a:t>
            </a:r>
          </a:p>
          <a:p>
            <a:pPr marL="342900" lvl="0" indent="-342900">
              <a:buClr>
                <a:srgbClr val="F14124">
                  <a:lumMod val="75000"/>
                </a:srgbClr>
              </a:buClr>
              <a:buFont typeface="Wingdings" pitchFamily="2" charset="2"/>
              <a:buChar char="ü"/>
            </a:pPr>
            <a:endParaRPr lang="pl-PL" sz="2000" dirty="0" smtClean="0">
              <a:solidFill>
                <a:srgbClr val="212745"/>
              </a:solidFill>
              <a:latin typeface="Times New Roman" pitchFamily="18" charset="0"/>
              <a:cs typeface="Times New Roman" pitchFamily="18" charset="0"/>
            </a:endParaRPr>
          </a:p>
          <a:p>
            <a:pPr marL="342900" lvl="0" indent="-342900" algn="ctr">
              <a:buClr>
                <a:srgbClr val="F14124">
                  <a:lumMod val="75000"/>
                </a:srgbClr>
              </a:buClr>
              <a:buFont typeface="Wingdings" pitchFamily="2" charset="2"/>
              <a:buChar char="ü"/>
            </a:pPr>
            <a:r>
              <a:rPr lang="pl-PL" sz="2000" dirty="0" smtClean="0">
                <a:solidFill>
                  <a:srgbClr val="212745"/>
                </a:solidFill>
                <a:latin typeface="Times New Roman" pitchFamily="18" charset="0"/>
                <a:cs typeface="Times New Roman" pitchFamily="18" charset="0"/>
              </a:rPr>
              <a:t>Wyciąg bankowy złożony na </a:t>
            </a:r>
            <a:r>
              <a:rPr lang="pl-PL" sz="2000" u="sng" dirty="0" smtClean="0">
                <a:solidFill>
                  <a:srgbClr val="212745"/>
                </a:solidFill>
                <a:latin typeface="Times New Roman" pitchFamily="18" charset="0"/>
                <a:cs typeface="Times New Roman" pitchFamily="18" charset="0"/>
              </a:rPr>
              <a:t>nieoryginalnym</a:t>
            </a:r>
            <a:r>
              <a:rPr lang="pl-PL" sz="2000" dirty="0" smtClean="0">
                <a:solidFill>
                  <a:srgbClr val="212745"/>
                </a:solidFill>
                <a:latin typeface="Times New Roman" pitchFamily="18" charset="0"/>
                <a:cs typeface="Times New Roman" pitchFamily="18" charset="0"/>
              </a:rPr>
              <a:t> druku stosowanym przez bank bądź wydruk z elektronicznego wyciągu operacji, który nie jest opatrzony klauzulą o nie wymaganiu podpisu ani uwierzytelnienia, </a:t>
            </a:r>
            <a:r>
              <a:rPr lang="pl-PL" sz="2000" u="sng" dirty="0" smtClean="0">
                <a:solidFill>
                  <a:srgbClr val="212745"/>
                </a:solidFill>
                <a:latin typeface="Times New Roman" pitchFamily="18" charset="0"/>
                <a:cs typeface="Times New Roman" pitchFamily="18" charset="0"/>
              </a:rPr>
              <a:t>powinien być opatrzony pieczęcią bankową wraz z podpisem pracownika banku.</a:t>
            </a:r>
          </a:p>
          <a:p>
            <a:pPr marL="342900" indent="-342900" algn="just">
              <a:buFont typeface="Wingdings" pitchFamily="2" charset="2"/>
              <a:buChar char="v"/>
            </a:pPr>
            <a:endParaRPr lang="pl-PL" dirty="0"/>
          </a:p>
        </p:txBody>
      </p:sp>
      <p:sp>
        <p:nvSpPr>
          <p:cNvPr id="4" name="Tytuł 3"/>
          <p:cNvSpPr>
            <a:spLocks noGrp="1"/>
          </p:cNvSpPr>
          <p:nvPr>
            <p:ph type="title"/>
          </p:nvPr>
        </p:nvSpPr>
        <p:spPr/>
        <p:txBody>
          <a:bodyPr/>
          <a:lstStyle/>
          <a:p>
            <a:r>
              <a:rPr lang="pl-PL"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DOWODY ZAPŁATY</a:t>
            </a:r>
            <a:endParaRPr lang="pl-PL" dirty="0"/>
          </a:p>
        </p:txBody>
      </p:sp>
    </p:spTree>
    <p:extLst>
      <p:ext uri="{BB962C8B-B14F-4D97-AF65-F5344CB8AC3E}">
        <p14:creationId xmlns:p14="http://schemas.microsoft.com/office/powerpoint/2010/main" val="2828575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323528" y="1628800"/>
            <a:ext cx="8568951" cy="4497363"/>
          </a:xfrm>
        </p:spPr>
        <p:txBody>
          <a:bodyPr>
            <a:normAutofit fontScale="70000" lnSpcReduction="20000"/>
          </a:bodyPr>
          <a:lstStyle/>
          <a:p>
            <a:pPr>
              <a:spcBef>
                <a:spcPts val="0"/>
              </a:spcBef>
              <a:spcAft>
                <a:spcPts val="0"/>
              </a:spcAft>
            </a:pPr>
            <a:r>
              <a:rPr lang="pl-PL" sz="2600" b="1" dirty="0" smtClean="0">
                <a:solidFill>
                  <a:srgbClr val="002060"/>
                </a:solidFill>
                <a:latin typeface="Times New Roman" pitchFamily="18" charset="0"/>
                <a:cs typeface="Times New Roman" pitchFamily="18" charset="0"/>
              </a:rPr>
              <a:t>Dowodem zapłaty gotówkowej może być w szczególności:</a:t>
            </a:r>
          </a:p>
          <a:p>
            <a:endParaRPr lang="pl-PL" sz="2000" b="1" dirty="0" smtClean="0">
              <a:solidFill>
                <a:srgbClr val="002060"/>
              </a:solidFill>
              <a:latin typeface="Times New Roman" pitchFamily="18" charset="0"/>
              <a:cs typeface="Times New Roman" pitchFamily="18" charset="0"/>
            </a:endParaRPr>
          </a:p>
          <a:p>
            <a:pPr marL="538163" indent="-342900" algn="l">
              <a:buFont typeface="Wingdings" pitchFamily="2" charset="2"/>
              <a:buChar char="v"/>
            </a:pPr>
            <a:r>
              <a:rPr lang="pl-PL" dirty="0" smtClean="0">
                <a:solidFill>
                  <a:srgbClr val="002060"/>
                </a:solidFill>
                <a:latin typeface="Times New Roman" pitchFamily="18" charset="0"/>
                <a:cs typeface="Times New Roman" pitchFamily="18" charset="0"/>
              </a:rPr>
              <a:t>Oświadczenie wystawcy faktury lub dokumentu o równoważnej wartości dowodowej o dokonaniu zapłaty przez Beneficjenta – </a:t>
            </a:r>
            <a:r>
              <a:rPr lang="pl-PL" u="sng" dirty="0" smtClean="0">
                <a:solidFill>
                  <a:srgbClr val="002060"/>
                </a:solidFill>
                <a:latin typeface="Times New Roman" pitchFamily="18" charset="0"/>
                <a:cs typeface="Times New Roman" pitchFamily="18" charset="0"/>
              </a:rPr>
              <a:t>sporządzone w formie odrębnego dokumentu;</a:t>
            </a:r>
          </a:p>
          <a:p>
            <a:pPr marL="538163" indent="-342900" algn="l">
              <a:buFont typeface="Wingdings" pitchFamily="2" charset="2"/>
              <a:buChar char="v"/>
            </a:pPr>
            <a:r>
              <a:rPr lang="pl-PL" dirty="0" smtClean="0">
                <a:solidFill>
                  <a:srgbClr val="002060"/>
                </a:solidFill>
                <a:latin typeface="Times New Roman" pitchFamily="18" charset="0"/>
                <a:cs typeface="Times New Roman" pitchFamily="18" charset="0"/>
              </a:rPr>
              <a:t>Adnotacja sprzedającego o dokonaniu zapłaty przez Beneficjenta na fakturze lub dokumencie o równoważnej wartości dowodowej;</a:t>
            </a:r>
          </a:p>
          <a:p>
            <a:pPr marL="538163" indent="-342900">
              <a:buFont typeface="Wingdings" pitchFamily="2" charset="2"/>
              <a:buChar char="v"/>
            </a:pPr>
            <a:r>
              <a:rPr lang="pl-PL" dirty="0" smtClean="0">
                <a:solidFill>
                  <a:srgbClr val="002060"/>
                </a:solidFill>
                <a:latin typeface="Times New Roman" pitchFamily="18" charset="0"/>
                <a:cs typeface="Times New Roman" pitchFamily="18" charset="0"/>
              </a:rPr>
              <a:t>Dokument KP – Kasa Przyjmie;</a:t>
            </a:r>
          </a:p>
          <a:p>
            <a:pPr marL="538163" indent="-342900">
              <a:buFont typeface="Wingdings" pitchFamily="2" charset="2"/>
              <a:buChar char="v"/>
            </a:pPr>
            <a:r>
              <a:rPr lang="pl-PL" dirty="0" smtClean="0">
                <a:solidFill>
                  <a:srgbClr val="002060"/>
                </a:solidFill>
                <a:latin typeface="Times New Roman" pitchFamily="18" charset="0"/>
                <a:cs typeface="Times New Roman" pitchFamily="18" charset="0"/>
              </a:rPr>
              <a:t>Dokument KW – Kasa Wypłaci;</a:t>
            </a:r>
          </a:p>
          <a:p>
            <a:pPr marL="538163" indent="-342900" algn="l">
              <a:buFont typeface="Wingdings" pitchFamily="2" charset="2"/>
              <a:buChar char="v"/>
            </a:pPr>
            <a:r>
              <a:rPr lang="pl-PL" dirty="0" smtClean="0">
                <a:solidFill>
                  <a:srgbClr val="002060"/>
                </a:solidFill>
                <a:latin typeface="Times New Roman" pitchFamily="18" charset="0"/>
                <a:cs typeface="Times New Roman" pitchFamily="18" charset="0"/>
              </a:rPr>
              <a:t>Rozliczenie pobranej przez pracownika zaliczki.</a:t>
            </a:r>
          </a:p>
          <a:p>
            <a:pPr marL="538163" indent="-342900">
              <a:buFont typeface="Wingdings" pitchFamily="2" charset="2"/>
              <a:buChar char="v"/>
            </a:pPr>
            <a:endParaRPr lang="pl-PL" sz="2000" dirty="0">
              <a:solidFill>
                <a:srgbClr val="002060"/>
              </a:solidFill>
              <a:latin typeface="Times New Roman" pitchFamily="18" charset="0"/>
              <a:cs typeface="Times New Roman" pitchFamily="18" charset="0"/>
            </a:endParaRPr>
          </a:p>
          <a:p>
            <a:pPr marL="342900" indent="-342900" algn="l">
              <a:buFont typeface="Wingdings" pitchFamily="2" charset="2"/>
              <a:buChar char="ü"/>
            </a:pPr>
            <a:r>
              <a:rPr lang="pl-PL" sz="2000" b="1" dirty="0" smtClean="0">
                <a:solidFill>
                  <a:srgbClr val="002060"/>
                </a:solidFill>
                <a:latin typeface="Times New Roman" pitchFamily="18" charset="0"/>
                <a:cs typeface="Times New Roman" pitchFamily="18" charset="0"/>
              </a:rPr>
              <a:t>Dowód zapłaty gotówkowej powinien być </a:t>
            </a:r>
            <a:r>
              <a:rPr lang="pl-PL" sz="2000" b="1" u="sng" dirty="0" smtClean="0">
                <a:solidFill>
                  <a:srgbClr val="002060"/>
                </a:solidFill>
                <a:latin typeface="Times New Roman" pitchFamily="18" charset="0"/>
                <a:cs typeface="Times New Roman" pitchFamily="18" charset="0"/>
              </a:rPr>
              <a:t>podpisany przez osobę przyjmującą wpłatę.</a:t>
            </a:r>
          </a:p>
          <a:p>
            <a:pPr marL="342900" indent="-342900">
              <a:buFont typeface="Wingdings" pitchFamily="2" charset="2"/>
              <a:buChar char="ü"/>
            </a:pPr>
            <a:endParaRPr lang="pl-PL" sz="2000" b="1" u="sng" dirty="0" smtClean="0">
              <a:solidFill>
                <a:srgbClr val="002060"/>
              </a:solidFill>
              <a:latin typeface="Times New Roman" pitchFamily="18" charset="0"/>
              <a:cs typeface="Times New Roman" pitchFamily="18" charset="0"/>
            </a:endParaRPr>
          </a:p>
          <a:p>
            <a:pPr marL="342900" lvl="0" indent="-342900" algn="l">
              <a:buClr>
                <a:srgbClr val="F14124">
                  <a:lumMod val="75000"/>
                </a:srgbClr>
              </a:buClr>
              <a:buFont typeface="Wingdings" pitchFamily="2" charset="2"/>
              <a:buChar char="ü"/>
            </a:pPr>
            <a:r>
              <a:rPr lang="pl-PL" sz="1900" dirty="0">
                <a:solidFill>
                  <a:srgbClr val="002060"/>
                </a:solidFill>
                <a:latin typeface="Times New Roman" pitchFamily="18" charset="0"/>
                <a:cs typeface="Times New Roman" pitchFamily="18" charset="0"/>
              </a:rPr>
              <a:t>Dokument KP/KW powinien być opatrzony dodatkowo numerem dokumentu oraz czytelnym podpisem osoby przyjmującej zapłatę oraz pieczęcią firmową. </a:t>
            </a:r>
            <a:endParaRPr lang="pl-PL" sz="1900" dirty="0" smtClean="0">
              <a:solidFill>
                <a:srgbClr val="002060"/>
              </a:solidFill>
              <a:latin typeface="Times New Roman" pitchFamily="18" charset="0"/>
              <a:cs typeface="Times New Roman" pitchFamily="18" charset="0"/>
            </a:endParaRPr>
          </a:p>
          <a:p>
            <a:pPr marL="342900" lvl="0" indent="-342900" algn="l">
              <a:buClr>
                <a:srgbClr val="F14124">
                  <a:lumMod val="75000"/>
                </a:srgbClr>
              </a:buClr>
              <a:buFont typeface="Wingdings" pitchFamily="2" charset="2"/>
              <a:buChar char="ü"/>
            </a:pPr>
            <a:endParaRPr lang="pl-PL" sz="1900" dirty="0">
              <a:solidFill>
                <a:srgbClr val="002060"/>
              </a:solidFill>
              <a:latin typeface="Times New Roman" pitchFamily="18" charset="0"/>
              <a:cs typeface="Times New Roman" pitchFamily="18" charset="0"/>
            </a:endParaRPr>
          </a:p>
          <a:p>
            <a:pPr marL="342900" indent="-342900" algn="l">
              <a:buFont typeface="Wingdings" pitchFamily="2" charset="2"/>
              <a:buChar char="ü"/>
            </a:pPr>
            <a:r>
              <a:rPr lang="pl-PL" sz="2000" dirty="0" smtClean="0">
                <a:solidFill>
                  <a:srgbClr val="002060"/>
                </a:solidFill>
                <a:latin typeface="Times New Roman" pitchFamily="18" charset="0"/>
                <a:cs typeface="Times New Roman" pitchFamily="18" charset="0"/>
              </a:rPr>
              <a:t>Jeżeli na fakturze/rachunku forma płatności została określona jako ,,gotówka”, </a:t>
            </a:r>
            <a:br>
              <a:rPr lang="pl-PL" sz="2000" dirty="0" smtClean="0">
                <a:solidFill>
                  <a:srgbClr val="002060"/>
                </a:solidFill>
                <a:latin typeface="Times New Roman" pitchFamily="18" charset="0"/>
                <a:cs typeface="Times New Roman" pitchFamily="18" charset="0"/>
              </a:rPr>
            </a:br>
            <a:r>
              <a:rPr lang="pl-PL" sz="2000" dirty="0" smtClean="0">
                <a:solidFill>
                  <a:srgbClr val="002060"/>
                </a:solidFill>
                <a:latin typeface="Times New Roman" pitchFamily="18" charset="0"/>
                <a:cs typeface="Times New Roman" pitchFamily="18" charset="0"/>
              </a:rPr>
              <a:t>a termin płatności jako dzień wystawienia dokumentu oraz na fakturze/rachunku znajduje się adnotacja ,,zapłacono” – wówczas taki dokument nie wymaga dołączenia dodatkowych dowodów zapłaty.</a:t>
            </a:r>
          </a:p>
          <a:p>
            <a:pPr algn="just"/>
            <a:endParaRPr lang="pl-PL" sz="2000" b="1" u="sng" dirty="0">
              <a:latin typeface="Times New Roman" pitchFamily="18" charset="0"/>
              <a:cs typeface="Times New Roman" pitchFamily="18" charset="0"/>
            </a:endParaRPr>
          </a:p>
          <a:p>
            <a:pPr algn="just"/>
            <a:endParaRPr lang="pl-PL" sz="2000" b="1" u="sng" dirty="0">
              <a:latin typeface="Times New Roman" pitchFamily="18" charset="0"/>
              <a:cs typeface="Times New Roman" pitchFamily="18" charset="0"/>
            </a:endParaRPr>
          </a:p>
        </p:txBody>
      </p:sp>
      <p:sp>
        <p:nvSpPr>
          <p:cNvPr id="4" name="Tytuł 3"/>
          <p:cNvSpPr>
            <a:spLocks noGrp="1"/>
          </p:cNvSpPr>
          <p:nvPr>
            <p:ph type="title"/>
          </p:nvPr>
        </p:nvSpPr>
        <p:spPr/>
        <p:txBody>
          <a:bodyPr/>
          <a:lstStyle/>
          <a:p>
            <a:r>
              <a:rPr lang="pl-PL"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DOWODY ZAPŁATY</a:t>
            </a:r>
            <a:endParaRPr lang="pl-PL" dirty="0"/>
          </a:p>
        </p:txBody>
      </p:sp>
    </p:spTree>
    <p:extLst>
      <p:ext uri="{BB962C8B-B14F-4D97-AF65-F5344CB8AC3E}">
        <p14:creationId xmlns:p14="http://schemas.microsoft.com/office/powerpoint/2010/main" val="1976579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44824"/>
            <a:ext cx="8640959" cy="4281339"/>
          </a:xfrm>
        </p:spPr>
        <p:txBody>
          <a:bodyPr>
            <a:normAutofit fontScale="77500" lnSpcReduction="20000"/>
          </a:bodyPr>
          <a:lstStyle/>
          <a:p>
            <a:pPr marL="502920" indent="-457200">
              <a:spcBef>
                <a:spcPts val="0"/>
              </a:spcBef>
              <a:spcAft>
                <a:spcPts val="0"/>
              </a:spcAft>
              <a:buFont typeface="+mj-lt"/>
              <a:buAutoNum type="arabicPeriod" startAt="3"/>
            </a:pPr>
            <a:endParaRPr lang="pl-PL" sz="2000" b="1" u="sng" dirty="0" smtClean="0">
              <a:latin typeface="Times New Roman" pitchFamily="18" charset="0"/>
              <a:cs typeface="Times New Roman" pitchFamily="18" charset="0"/>
            </a:endParaRPr>
          </a:p>
          <a:p>
            <a:pPr marL="502920" indent="-457200">
              <a:spcBef>
                <a:spcPts val="0"/>
              </a:spcBef>
              <a:spcAft>
                <a:spcPts val="0"/>
              </a:spcAft>
              <a:buFont typeface="+mj-lt"/>
              <a:buAutoNum type="arabicPeriod" startAt="3"/>
            </a:pPr>
            <a:endParaRPr lang="pl-PL" sz="2000" b="1" u="sng" dirty="0">
              <a:latin typeface="Times New Roman" pitchFamily="18" charset="0"/>
              <a:cs typeface="Times New Roman" pitchFamily="18" charset="0"/>
            </a:endParaRPr>
          </a:p>
          <a:p>
            <a:pPr marL="45720" indent="0">
              <a:spcBef>
                <a:spcPts val="0"/>
              </a:spcBef>
              <a:spcAft>
                <a:spcPts val="0"/>
              </a:spcAft>
              <a:buNone/>
            </a:pPr>
            <a:r>
              <a:rPr lang="pl-PL" sz="2000" b="1" u="sng" dirty="0" smtClean="0">
                <a:solidFill>
                  <a:srgbClr val="002060"/>
                </a:solidFill>
                <a:latin typeface="Times New Roman" pitchFamily="18" charset="0"/>
                <a:cs typeface="Times New Roman" pitchFamily="18" charset="0"/>
              </a:rPr>
              <a:t>Ostateczne pozwolenie </a:t>
            </a:r>
            <a:r>
              <a:rPr lang="pl-PL" sz="2000" b="1" u="sng" dirty="0">
                <a:solidFill>
                  <a:srgbClr val="002060"/>
                </a:solidFill>
                <a:latin typeface="Times New Roman" pitchFamily="18" charset="0"/>
                <a:cs typeface="Times New Roman" pitchFamily="18" charset="0"/>
              </a:rPr>
              <a:t>budowlane albo zgłoszenie</a:t>
            </a:r>
            <a:r>
              <a:rPr lang="pl-PL" sz="2000" dirty="0">
                <a:solidFill>
                  <a:srgbClr val="002060"/>
                </a:solidFill>
                <a:latin typeface="Times New Roman" pitchFamily="18" charset="0"/>
                <a:cs typeface="Times New Roman" pitchFamily="18" charset="0"/>
              </a:rPr>
              <a:t>, o których </a:t>
            </a:r>
            <a:r>
              <a:rPr lang="pl-PL" sz="2000" dirty="0" smtClean="0">
                <a:solidFill>
                  <a:srgbClr val="002060"/>
                </a:solidFill>
                <a:latin typeface="Times New Roman" pitchFamily="18" charset="0"/>
                <a:cs typeface="Times New Roman" pitchFamily="18" charset="0"/>
              </a:rPr>
              <a:t>mowa </a:t>
            </a:r>
            <a:r>
              <a:rPr lang="pl-PL" sz="2000" dirty="0">
                <a:solidFill>
                  <a:srgbClr val="002060"/>
                </a:solidFill>
                <a:latin typeface="Times New Roman" pitchFamily="18" charset="0"/>
                <a:cs typeface="Times New Roman" pitchFamily="18" charset="0"/>
              </a:rPr>
              <a:t>w przepisach prawa </a:t>
            </a:r>
            <a:r>
              <a:rPr lang="pl-PL" sz="2000" dirty="0" smtClean="0">
                <a:solidFill>
                  <a:srgbClr val="002060"/>
                </a:solidFill>
                <a:latin typeface="Times New Roman" pitchFamily="18" charset="0"/>
                <a:cs typeface="Times New Roman" pitchFamily="18" charset="0"/>
              </a:rPr>
              <a:t>budowlanego - </a:t>
            </a:r>
            <a:r>
              <a:rPr lang="pl-PL" sz="2000" dirty="0">
                <a:solidFill>
                  <a:srgbClr val="002060"/>
                </a:solidFill>
                <a:latin typeface="Times New Roman" pitchFamily="18" charset="0"/>
                <a:cs typeface="Times New Roman" pitchFamily="18" charset="0"/>
              </a:rPr>
              <a:t>w</a:t>
            </a:r>
            <a:r>
              <a:rPr lang="pl-PL" sz="2000" dirty="0" smtClean="0">
                <a:solidFill>
                  <a:srgbClr val="002060"/>
                </a:solidFill>
                <a:latin typeface="Times New Roman" pitchFamily="18" charset="0"/>
                <a:cs typeface="Times New Roman" pitchFamily="18" charset="0"/>
              </a:rPr>
              <a:t> </a:t>
            </a:r>
            <a:r>
              <a:rPr lang="pl-PL" sz="2000" dirty="0">
                <a:solidFill>
                  <a:srgbClr val="002060"/>
                </a:solidFill>
                <a:latin typeface="Times New Roman" pitchFamily="18" charset="0"/>
                <a:cs typeface="Times New Roman" pitchFamily="18" charset="0"/>
              </a:rPr>
              <a:t>przypadku, gdy nie </a:t>
            </a:r>
            <a:r>
              <a:rPr lang="pl-PL" sz="2000" dirty="0" smtClean="0">
                <a:solidFill>
                  <a:srgbClr val="002060"/>
                </a:solidFill>
                <a:latin typeface="Times New Roman" pitchFamily="18" charset="0"/>
                <a:cs typeface="Times New Roman" pitchFamily="18" charset="0"/>
              </a:rPr>
              <a:t>było </a:t>
            </a:r>
            <a:r>
              <a:rPr lang="pl-PL" sz="2000" dirty="0">
                <a:solidFill>
                  <a:srgbClr val="002060"/>
                </a:solidFill>
                <a:latin typeface="Times New Roman" pitchFamily="18" charset="0"/>
                <a:cs typeface="Times New Roman" pitchFamily="18" charset="0"/>
              </a:rPr>
              <a:t>złożone wraz z wnioskiem o </a:t>
            </a:r>
            <a:r>
              <a:rPr lang="pl-PL" sz="2000" dirty="0" smtClean="0">
                <a:solidFill>
                  <a:srgbClr val="002060"/>
                </a:solidFill>
                <a:latin typeface="Times New Roman" pitchFamily="18" charset="0"/>
                <a:cs typeface="Times New Roman" pitchFamily="18" charset="0"/>
              </a:rPr>
              <a:t>dofinansowanie.</a:t>
            </a:r>
          </a:p>
          <a:p>
            <a:pPr marL="45720" lvl="0" indent="0">
              <a:spcBef>
                <a:spcPts val="1800"/>
              </a:spcBef>
              <a:buNone/>
            </a:pPr>
            <a:r>
              <a:rPr lang="pl-PL" sz="2000" b="1" u="sng" dirty="0" smtClean="0">
                <a:solidFill>
                  <a:srgbClr val="002060"/>
                </a:solidFill>
                <a:latin typeface="Times New Roman" pitchFamily="18" charset="0"/>
                <a:cs typeface="Times New Roman" pitchFamily="18" charset="0"/>
              </a:rPr>
              <a:t>Ostateczne pozwolenie wodno-prawne </a:t>
            </a:r>
            <a:r>
              <a:rPr lang="pl-PL" sz="2000" b="1" u="sng" dirty="0">
                <a:solidFill>
                  <a:srgbClr val="002060"/>
                </a:solidFill>
                <a:latin typeface="Times New Roman" pitchFamily="18" charset="0"/>
                <a:cs typeface="Times New Roman" pitchFamily="18" charset="0"/>
              </a:rPr>
              <a:t>na szczególne korzystanie </a:t>
            </a:r>
            <a:r>
              <a:rPr lang="pl-PL" sz="2000" b="1" u="sng" dirty="0" smtClean="0">
                <a:solidFill>
                  <a:srgbClr val="002060"/>
                </a:solidFill>
                <a:latin typeface="Times New Roman" pitchFamily="18" charset="0"/>
                <a:cs typeface="Times New Roman" pitchFamily="18" charset="0"/>
              </a:rPr>
              <a:t>z </a:t>
            </a:r>
            <a:r>
              <a:rPr lang="pl-PL" sz="2000" b="1" u="sng" dirty="0">
                <a:solidFill>
                  <a:srgbClr val="002060"/>
                </a:solidFill>
                <a:latin typeface="Times New Roman" pitchFamily="18" charset="0"/>
                <a:cs typeface="Times New Roman" pitchFamily="18" charset="0"/>
              </a:rPr>
              <a:t>wód</a:t>
            </a:r>
            <a:r>
              <a:rPr lang="pl-PL" sz="2000" dirty="0">
                <a:solidFill>
                  <a:srgbClr val="002060"/>
                </a:solidFill>
                <a:latin typeface="Times New Roman" pitchFamily="18" charset="0"/>
                <a:cs typeface="Times New Roman" pitchFamily="18" charset="0"/>
              </a:rPr>
              <a:t>, o którym mowa w przepisach prawa wodnego </a:t>
            </a:r>
            <a:r>
              <a:rPr lang="pl-PL" sz="2000" dirty="0" smtClean="0">
                <a:solidFill>
                  <a:srgbClr val="002060"/>
                </a:solidFill>
                <a:latin typeface="Times New Roman" pitchFamily="18" charset="0"/>
                <a:cs typeface="Times New Roman" pitchFamily="18" charset="0"/>
              </a:rPr>
              <a:t>– w </a:t>
            </a:r>
            <a:r>
              <a:rPr lang="pl-PL" sz="2000" dirty="0">
                <a:solidFill>
                  <a:srgbClr val="002060"/>
                </a:solidFill>
                <a:latin typeface="Times New Roman" pitchFamily="18" charset="0"/>
                <a:cs typeface="Times New Roman" pitchFamily="18" charset="0"/>
              </a:rPr>
              <a:t>przypadku, gdy nie </a:t>
            </a:r>
            <a:r>
              <a:rPr lang="pl-PL" sz="2000" dirty="0" smtClean="0">
                <a:solidFill>
                  <a:srgbClr val="002060"/>
                </a:solidFill>
                <a:latin typeface="Times New Roman" pitchFamily="18" charset="0"/>
                <a:cs typeface="Times New Roman" pitchFamily="18" charset="0"/>
              </a:rPr>
              <a:t>było </a:t>
            </a:r>
            <a:r>
              <a:rPr lang="pl-PL" sz="2000" dirty="0">
                <a:solidFill>
                  <a:srgbClr val="002060"/>
                </a:solidFill>
                <a:latin typeface="Times New Roman" pitchFamily="18" charset="0"/>
                <a:cs typeface="Times New Roman" pitchFamily="18" charset="0"/>
              </a:rPr>
              <a:t>złożone wraz z wnioskiem o </a:t>
            </a:r>
            <a:r>
              <a:rPr lang="pl-PL" sz="2000" dirty="0" smtClean="0">
                <a:solidFill>
                  <a:srgbClr val="002060"/>
                </a:solidFill>
                <a:latin typeface="Times New Roman" pitchFamily="18" charset="0"/>
                <a:cs typeface="Times New Roman" pitchFamily="18" charset="0"/>
              </a:rPr>
              <a:t>dofinansowanie.</a:t>
            </a:r>
          </a:p>
          <a:p>
            <a:pPr marL="45720" lvl="0" indent="0">
              <a:spcBef>
                <a:spcPts val="1800"/>
              </a:spcBef>
              <a:spcAft>
                <a:spcPts val="600"/>
              </a:spcAft>
              <a:buNone/>
            </a:pPr>
            <a:r>
              <a:rPr lang="pl-PL" sz="2000" b="1" u="sng" dirty="0" smtClean="0">
                <a:solidFill>
                  <a:srgbClr val="002060"/>
                </a:solidFill>
                <a:latin typeface="Times New Roman" pitchFamily="18" charset="0"/>
                <a:cs typeface="Times New Roman" pitchFamily="18" charset="0"/>
              </a:rPr>
              <a:t>Decyzja o zatwierdzeniu projektu prac geologicznych</a:t>
            </a:r>
            <a:r>
              <a:rPr lang="pl-PL" sz="2000" b="1" dirty="0" smtClean="0">
                <a:solidFill>
                  <a:srgbClr val="002060"/>
                </a:solidFill>
                <a:latin typeface="Times New Roman" pitchFamily="18" charset="0"/>
                <a:cs typeface="Times New Roman" pitchFamily="18" charset="0"/>
              </a:rPr>
              <a:t> </a:t>
            </a:r>
            <a:br>
              <a:rPr lang="pl-PL" sz="2000" b="1" dirty="0" smtClean="0">
                <a:solidFill>
                  <a:srgbClr val="002060"/>
                </a:solidFill>
                <a:latin typeface="Times New Roman" pitchFamily="18" charset="0"/>
                <a:cs typeface="Times New Roman" pitchFamily="18" charset="0"/>
              </a:rPr>
            </a:br>
            <a:r>
              <a:rPr lang="pl-PL" sz="2000" dirty="0" smtClean="0">
                <a:solidFill>
                  <a:srgbClr val="002060"/>
                </a:solidFill>
                <a:latin typeface="Times New Roman" pitchFamily="18" charset="0"/>
                <a:cs typeface="Times New Roman" pitchFamily="18" charset="0"/>
              </a:rPr>
              <a:t>(gdy przedmiotem operacji jest wykonanie studni).</a:t>
            </a:r>
          </a:p>
          <a:p>
            <a:pPr marL="45720" indent="0">
              <a:spcBef>
                <a:spcPts val="600"/>
              </a:spcBef>
              <a:spcAft>
                <a:spcPts val="600"/>
              </a:spcAft>
              <a:buNone/>
            </a:pPr>
            <a:r>
              <a:rPr lang="pl-PL" sz="2000" b="1" u="sng" dirty="0" smtClean="0">
                <a:solidFill>
                  <a:srgbClr val="002060"/>
                </a:solidFill>
                <a:latin typeface="Times New Roman" pitchFamily="18" charset="0"/>
                <a:cs typeface="Times New Roman" pitchFamily="18" charset="0"/>
              </a:rPr>
              <a:t>Kosztorys powykonawczy</a:t>
            </a:r>
            <a:r>
              <a:rPr lang="pl-PL" sz="2000" b="1" dirty="0" smtClean="0">
                <a:solidFill>
                  <a:srgbClr val="002060"/>
                </a:solidFill>
                <a:latin typeface="Times New Roman" pitchFamily="18" charset="0"/>
                <a:cs typeface="Times New Roman" pitchFamily="18" charset="0"/>
              </a:rPr>
              <a:t> </a:t>
            </a:r>
            <a:r>
              <a:rPr lang="pl-PL" sz="2000" dirty="0" smtClean="0">
                <a:solidFill>
                  <a:srgbClr val="002060"/>
                </a:solidFill>
                <a:latin typeface="Times New Roman" pitchFamily="18" charset="0"/>
                <a:cs typeface="Times New Roman" pitchFamily="18" charset="0"/>
              </a:rPr>
              <a:t>– w przypadku robot </a:t>
            </a:r>
            <a:r>
              <a:rPr lang="pl-PL" sz="2000" dirty="0">
                <a:solidFill>
                  <a:srgbClr val="002060"/>
                </a:solidFill>
                <a:latin typeface="Times New Roman" pitchFamily="18" charset="0"/>
                <a:cs typeface="Times New Roman" pitchFamily="18" charset="0"/>
              </a:rPr>
              <a:t>budowlanych lub prac </a:t>
            </a:r>
            <a:r>
              <a:rPr lang="pl-PL" sz="2000" dirty="0" smtClean="0">
                <a:solidFill>
                  <a:srgbClr val="002060"/>
                </a:solidFill>
                <a:latin typeface="Times New Roman" pitchFamily="18" charset="0"/>
                <a:cs typeface="Times New Roman" pitchFamily="18" charset="0"/>
              </a:rPr>
              <a:t>konstrukcyjnych.</a:t>
            </a:r>
          </a:p>
          <a:p>
            <a:pPr>
              <a:spcBef>
                <a:spcPts val="600"/>
              </a:spcBef>
              <a:buFont typeface="Wingdings" pitchFamily="2" charset="2"/>
              <a:buChar char="ü"/>
            </a:pPr>
            <a:r>
              <a:rPr lang="pl-PL" sz="1800" dirty="0" smtClean="0">
                <a:solidFill>
                  <a:srgbClr val="002060"/>
                </a:solidFill>
                <a:latin typeface="Times New Roman" pitchFamily="18" charset="0"/>
                <a:cs typeface="Times New Roman" pitchFamily="18" charset="0"/>
              </a:rPr>
              <a:t>Podstawą opracowania kosztorysu powinien być obmiar robót, czyli rzeczywiste ilości wykonanych robót. W przypadku wystąpienia różnic – kosztorys różnicowy.</a:t>
            </a:r>
          </a:p>
          <a:p>
            <a:pPr marL="45720" indent="0">
              <a:spcBef>
                <a:spcPts val="1800"/>
              </a:spcBef>
              <a:buNone/>
            </a:pPr>
            <a:r>
              <a:rPr lang="pl-PL" sz="2000" b="1" u="sng" dirty="0" smtClean="0">
                <a:solidFill>
                  <a:srgbClr val="002060"/>
                </a:solidFill>
                <a:latin typeface="Times New Roman" pitchFamily="18" charset="0"/>
                <a:cs typeface="Times New Roman" pitchFamily="18" charset="0"/>
              </a:rPr>
              <a:t>Akt notarialny</a:t>
            </a:r>
            <a:r>
              <a:rPr lang="pl-PL" sz="2000" b="1" dirty="0" smtClean="0">
                <a:solidFill>
                  <a:srgbClr val="002060"/>
                </a:solidFill>
                <a:latin typeface="Times New Roman" pitchFamily="18" charset="0"/>
                <a:cs typeface="Times New Roman" pitchFamily="18" charset="0"/>
              </a:rPr>
              <a:t> </a:t>
            </a:r>
            <a:r>
              <a:rPr lang="pl-PL" sz="2000" dirty="0" smtClean="0">
                <a:solidFill>
                  <a:srgbClr val="002060"/>
                </a:solidFill>
                <a:latin typeface="Times New Roman" pitchFamily="18" charset="0"/>
                <a:cs typeface="Times New Roman" pitchFamily="18" charset="0"/>
              </a:rPr>
              <a:t>stwierdzający przeniesienie własności nieruchomości – w przypadku gdy wymaga tego specyfika operacji.</a:t>
            </a:r>
          </a:p>
          <a:p>
            <a:pPr marL="45720" indent="0">
              <a:spcBef>
                <a:spcPts val="1800"/>
              </a:spcBef>
              <a:buNone/>
            </a:pPr>
            <a:r>
              <a:rPr lang="pl-PL" sz="2000" b="1" u="sng" dirty="0" smtClean="0">
                <a:solidFill>
                  <a:srgbClr val="002060"/>
                </a:solidFill>
                <a:latin typeface="Times New Roman" pitchFamily="18" charset="0"/>
                <a:cs typeface="Times New Roman" pitchFamily="18" charset="0"/>
              </a:rPr>
              <a:t>Kopię dowodu rejestracyjnego </a:t>
            </a:r>
            <a:r>
              <a:rPr lang="pl-PL" sz="2000" dirty="0" smtClean="0">
                <a:solidFill>
                  <a:srgbClr val="002060"/>
                </a:solidFill>
                <a:latin typeface="Times New Roman" pitchFamily="18" charset="0"/>
                <a:cs typeface="Times New Roman" pitchFamily="18" charset="0"/>
              </a:rPr>
              <a:t>w przypadku zakupu samochodu</a:t>
            </a:r>
            <a:endParaRPr lang="pl-PL" sz="2000" dirty="0">
              <a:solidFill>
                <a:srgbClr val="002060"/>
              </a:solidFill>
              <a:latin typeface="Times New Roman" pitchFamily="18" charset="0"/>
              <a:cs typeface="Times New Roman" pitchFamily="18" charset="0"/>
            </a:endParaRPr>
          </a:p>
        </p:txBody>
      </p:sp>
      <p:sp>
        <p:nvSpPr>
          <p:cNvPr id="2" name="Tytuł 1"/>
          <p:cNvSpPr>
            <a:spLocks noGrp="1"/>
          </p:cNvSpPr>
          <p:nvPr>
            <p:ph type="title"/>
          </p:nvPr>
        </p:nvSpPr>
        <p:spPr/>
        <p:txBody>
          <a:bodyPr>
            <a:noAutofit/>
          </a:bodyPr>
          <a:lstStyle/>
          <a:p>
            <a:r>
              <a:rPr lang="pl-PL" sz="3600" b="1" dirty="0">
                <a:solidFill>
                  <a:srgbClr val="212745"/>
                </a:solidFill>
                <a:effectLst>
                  <a:outerShdw blurRad="38100" dist="38100" dir="2700000" algn="tl">
                    <a:srgbClr val="000000">
                      <a:alpha val="43137"/>
                    </a:srgbClr>
                  </a:outerShdw>
                </a:effectLst>
                <a:cs typeface="Times New Roman" pitchFamily="18" charset="0"/>
              </a:rPr>
              <a:t>ZAŁĄCZNIKI, KTÓRE NALEŻY DOSTARCZYĆ WRAZ Z WNIOSKIEM O PŁATNOŚĆ:</a:t>
            </a:r>
            <a:endParaRPr lang="pl-PL" sz="3600" dirty="0"/>
          </a:p>
        </p:txBody>
      </p:sp>
    </p:spTree>
    <p:extLst>
      <p:ext uri="{BB962C8B-B14F-4D97-AF65-F5344CB8AC3E}">
        <p14:creationId xmlns:p14="http://schemas.microsoft.com/office/powerpoint/2010/main" val="1183289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p:cNvSpPr>
            <a:spLocks noGrp="1"/>
          </p:cNvSpPr>
          <p:nvPr>
            <p:ph idx="1"/>
          </p:nvPr>
        </p:nvSpPr>
        <p:spPr>
          <a:xfrm>
            <a:off x="323528" y="1916832"/>
            <a:ext cx="8568951" cy="4209331"/>
          </a:xfrm>
        </p:spPr>
        <p:txBody>
          <a:bodyPr>
            <a:normAutofit fontScale="92500" lnSpcReduction="10000"/>
          </a:bodyPr>
          <a:lstStyle/>
          <a:p>
            <a:pPr marL="0" indent="0">
              <a:spcBef>
                <a:spcPts val="0"/>
              </a:spcBef>
              <a:spcAft>
                <a:spcPts val="0"/>
              </a:spcAft>
              <a:buNone/>
            </a:pPr>
            <a:r>
              <a:rPr lang="pl-PL" sz="2400" b="1" u="sng" dirty="0" smtClean="0">
                <a:solidFill>
                  <a:srgbClr val="002060"/>
                </a:solidFill>
                <a:latin typeface="Times New Roman" pitchFamily="18" charset="0"/>
                <a:cs typeface="Times New Roman" pitchFamily="18" charset="0"/>
              </a:rPr>
              <a:t>Dokumenty potwierdzające odbiór lub wykonanie robót, dostaw, usług:</a:t>
            </a:r>
          </a:p>
          <a:p>
            <a:pPr marL="502920" indent="-457200">
              <a:buFont typeface="+mj-lt"/>
              <a:buAutoNum type="arabicParenR"/>
            </a:pPr>
            <a:r>
              <a:rPr lang="pl-PL" sz="2000" dirty="0" smtClean="0">
                <a:solidFill>
                  <a:srgbClr val="002060"/>
                </a:solidFill>
                <a:latin typeface="Times New Roman" pitchFamily="18" charset="0"/>
                <a:cs typeface="Times New Roman" pitchFamily="18" charset="0"/>
              </a:rPr>
              <a:t>dla </a:t>
            </a:r>
            <a:r>
              <a:rPr lang="pl-PL" sz="2000" dirty="0">
                <a:solidFill>
                  <a:srgbClr val="002060"/>
                </a:solidFill>
                <a:latin typeface="Times New Roman" pitchFamily="18" charset="0"/>
                <a:cs typeface="Times New Roman" pitchFamily="18" charset="0"/>
              </a:rPr>
              <a:t>robót budowlanych, na które wymagane jest pozwolenie </a:t>
            </a:r>
            <a:r>
              <a:rPr lang="pl-PL" sz="2000" dirty="0" smtClean="0">
                <a:solidFill>
                  <a:srgbClr val="002060"/>
                </a:solidFill>
                <a:latin typeface="Times New Roman" pitchFamily="18" charset="0"/>
                <a:cs typeface="Times New Roman" pitchFamily="18" charset="0"/>
              </a:rPr>
              <a:t>na </a:t>
            </a:r>
            <a:r>
              <a:rPr lang="pl-PL" sz="2000" dirty="0">
                <a:solidFill>
                  <a:srgbClr val="002060"/>
                </a:solidFill>
                <a:latin typeface="Times New Roman" pitchFamily="18" charset="0"/>
                <a:cs typeface="Times New Roman" pitchFamily="18" charset="0"/>
              </a:rPr>
              <a:t>budowę</a:t>
            </a:r>
          </a:p>
          <a:p>
            <a:pPr marL="388620" indent="-342900">
              <a:buFont typeface="Arial" pitchFamily="34" charset="0"/>
              <a:buChar char="•"/>
            </a:pPr>
            <a:r>
              <a:rPr lang="pl-PL" sz="2000" i="1" u="sng" dirty="0" smtClean="0">
                <a:solidFill>
                  <a:srgbClr val="002060"/>
                </a:solidFill>
                <a:latin typeface="Times New Roman" pitchFamily="18" charset="0"/>
                <a:cs typeface="Times New Roman" pitchFamily="18" charset="0"/>
              </a:rPr>
              <a:t>pozwolenie </a:t>
            </a:r>
            <a:r>
              <a:rPr lang="pl-PL" sz="2000" i="1" u="sng" dirty="0">
                <a:solidFill>
                  <a:srgbClr val="002060"/>
                </a:solidFill>
                <a:latin typeface="Times New Roman" pitchFamily="18" charset="0"/>
                <a:cs typeface="Times New Roman" pitchFamily="18" charset="0"/>
              </a:rPr>
              <a:t>na użytkowanie obiektu budowlanego</a:t>
            </a:r>
            <a:r>
              <a:rPr lang="pl-PL" sz="2000" i="1" dirty="0">
                <a:solidFill>
                  <a:srgbClr val="002060"/>
                </a:solidFill>
                <a:latin typeface="Times New Roman" pitchFamily="18" charset="0"/>
                <a:cs typeface="Times New Roman" pitchFamily="18" charset="0"/>
              </a:rPr>
              <a:t> (jeśli właściwy organ nałożył taki obowiązek w wydanym pozwoleniu na </a:t>
            </a:r>
            <a:r>
              <a:rPr lang="pl-PL" sz="2000" i="1" dirty="0" smtClean="0">
                <a:solidFill>
                  <a:srgbClr val="002060"/>
                </a:solidFill>
                <a:latin typeface="Times New Roman" pitchFamily="18" charset="0"/>
                <a:cs typeface="Times New Roman" pitchFamily="18" charset="0"/>
              </a:rPr>
              <a:t>budowę)</a:t>
            </a:r>
          </a:p>
          <a:p>
            <a:pPr marL="331470" indent="-285750">
              <a:buFont typeface="Arial" pitchFamily="34" charset="0"/>
              <a:buChar char="•"/>
            </a:pPr>
            <a:r>
              <a:rPr lang="pl-PL" sz="2000" i="1" u="sng" dirty="0" smtClean="0">
                <a:solidFill>
                  <a:srgbClr val="002060"/>
                </a:solidFill>
                <a:latin typeface="Times New Roman" pitchFamily="18" charset="0"/>
                <a:cs typeface="Times New Roman" pitchFamily="18" charset="0"/>
              </a:rPr>
              <a:t>zawiadomienie </a:t>
            </a:r>
            <a:r>
              <a:rPr lang="pl-PL" sz="2000" i="1" u="sng" dirty="0">
                <a:solidFill>
                  <a:srgbClr val="002060"/>
                </a:solidFill>
                <a:latin typeface="Times New Roman" pitchFamily="18" charset="0"/>
                <a:cs typeface="Times New Roman" pitchFamily="18" charset="0"/>
              </a:rPr>
              <a:t>właściwego organu o zakończeniu budowy </a:t>
            </a:r>
            <a:r>
              <a:rPr lang="pl-PL" sz="2000" i="1" dirty="0">
                <a:solidFill>
                  <a:srgbClr val="002060"/>
                </a:solidFill>
                <a:latin typeface="Times New Roman" pitchFamily="18" charset="0"/>
                <a:cs typeface="Times New Roman" pitchFamily="18" charset="0"/>
              </a:rPr>
              <a:t>złożone </a:t>
            </a:r>
            <a:r>
              <a:rPr lang="pl-PL" sz="2000" i="1" dirty="0" smtClean="0">
                <a:solidFill>
                  <a:srgbClr val="002060"/>
                </a:solidFill>
                <a:latin typeface="Times New Roman" pitchFamily="18" charset="0"/>
                <a:cs typeface="Times New Roman" pitchFamily="18" charset="0"/>
              </a:rPr>
              <a:t/>
            </a:r>
            <a:br>
              <a:rPr lang="pl-PL" sz="2000" i="1" dirty="0" smtClean="0">
                <a:solidFill>
                  <a:srgbClr val="002060"/>
                </a:solidFill>
                <a:latin typeface="Times New Roman" pitchFamily="18" charset="0"/>
                <a:cs typeface="Times New Roman" pitchFamily="18" charset="0"/>
              </a:rPr>
            </a:br>
            <a:r>
              <a:rPr lang="pl-PL" sz="2000" i="1" dirty="0" smtClean="0">
                <a:solidFill>
                  <a:srgbClr val="002060"/>
                </a:solidFill>
                <a:latin typeface="Times New Roman" pitchFamily="18" charset="0"/>
                <a:cs typeface="Times New Roman" pitchFamily="18" charset="0"/>
              </a:rPr>
              <a:t>co </a:t>
            </a:r>
            <a:r>
              <a:rPr lang="pl-PL" sz="2000" i="1" dirty="0">
                <a:solidFill>
                  <a:srgbClr val="002060"/>
                </a:solidFill>
                <a:latin typeface="Times New Roman" pitchFamily="18" charset="0"/>
                <a:cs typeface="Times New Roman" pitchFamily="18" charset="0"/>
              </a:rPr>
              <a:t>najmniej 21 dni przed zamierzonym terminem przystąpienia </a:t>
            </a:r>
            <a:r>
              <a:rPr lang="pl-PL" sz="2000" i="1" dirty="0" smtClean="0">
                <a:solidFill>
                  <a:srgbClr val="002060"/>
                </a:solidFill>
                <a:latin typeface="Times New Roman" pitchFamily="18" charset="0"/>
                <a:cs typeface="Times New Roman" pitchFamily="18" charset="0"/>
              </a:rPr>
              <a:t/>
            </a:r>
            <a:br>
              <a:rPr lang="pl-PL" sz="2000" i="1" dirty="0" smtClean="0">
                <a:solidFill>
                  <a:srgbClr val="002060"/>
                </a:solidFill>
                <a:latin typeface="Times New Roman" pitchFamily="18" charset="0"/>
                <a:cs typeface="Times New Roman" pitchFamily="18" charset="0"/>
              </a:rPr>
            </a:br>
            <a:r>
              <a:rPr lang="pl-PL" sz="2000" i="1" dirty="0" smtClean="0">
                <a:solidFill>
                  <a:srgbClr val="002060"/>
                </a:solidFill>
                <a:latin typeface="Times New Roman" pitchFamily="18" charset="0"/>
                <a:cs typeface="Times New Roman" pitchFamily="18" charset="0"/>
              </a:rPr>
              <a:t>do </a:t>
            </a:r>
            <a:r>
              <a:rPr lang="pl-PL" sz="2000" i="1" dirty="0">
                <a:solidFill>
                  <a:srgbClr val="002060"/>
                </a:solidFill>
                <a:latin typeface="Times New Roman" pitchFamily="18" charset="0"/>
                <a:cs typeface="Times New Roman" pitchFamily="18" charset="0"/>
              </a:rPr>
              <a:t>użytkowania wraz z</a:t>
            </a:r>
            <a:r>
              <a:rPr lang="pl-PL" sz="2000" i="1" dirty="0" smtClean="0">
                <a:solidFill>
                  <a:srgbClr val="002060"/>
                </a:solidFill>
                <a:latin typeface="Times New Roman" pitchFamily="18" charset="0"/>
                <a:cs typeface="Times New Roman" pitchFamily="18" charset="0"/>
              </a:rPr>
              <a:t>:</a:t>
            </a:r>
            <a:r>
              <a:rPr lang="pl-PL" sz="2000" dirty="0">
                <a:solidFill>
                  <a:srgbClr val="002060"/>
                </a:solidFill>
                <a:latin typeface="Times New Roman" pitchFamily="18" charset="0"/>
                <a:cs typeface="Times New Roman" pitchFamily="18" charset="0"/>
              </a:rPr>
              <a:t> </a:t>
            </a:r>
            <a:endParaRPr lang="pl-PL" sz="2000" dirty="0" smtClean="0">
              <a:solidFill>
                <a:srgbClr val="002060"/>
              </a:solidFill>
              <a:latin typeface="Times New Roman" pitchFamily="18" charset="0"/>
              <a:cs typeface="Times New Roman" pitchFamily="18" charset="0"/>
            </a:endParaRPr>
          </a:p>
          <a:p>
            <a:pPr marL="388620" indent="-342900">
              <a:buFont typeface="Wingdings" pitchFamily="2" charset="2"/>
              <a:buChar char="ü"/>
            </a:pPr>
            <a:r>
              <a:rPr lang="pl-PL" sz="2000" dirty="0" smtClean="0">
                <a:solidFill>
                  <a:srgbClr val="002060"/>
                </a:solidFill>
                <a:latin typeface="Times New Roman" pitchFamily="18" charset="0"/>
                <a:cs typeface="Times New Roman" pitchFamily="18" charset="0"/>
              </a:rPr>
              <a:t>kopią </a:t>
            </a:r>
            <a:r>
              <a:rPr lang="pl-PL" sz="2000" dirty="0">
                <a:solidFill>
                  <a:srgbClr val="002060"/>
                </a:solidFill>
                <a:latin typeface="Times New Roman" pitchFamily="18" charset="0"/>
                <a:cs typeface="Times New Roman" pitchFamily="18" charset="0"/>
              </a:rPr>
              <a:t>zaświadczenia wydanego przez właściwy organ, że nie wnosi sprzeciwu wobec zgłoszonego zamiaru przystąpienia do użytkowania obiektu, albo</a:t>
            </a:r>
          </a:p>
          <a:p>
            <a:pPr marL="388620" indent="-342900">
              <a:buFont typeface="Wingdings" pitchFamily="2" charset="2"/>
              <a:buChar char="ü"/>
            </a:pPr>
            <a:r>
              <a:rPr lang="pl-PL" sz="2000" dirty="0" smtClean="0">
                <a:solidFill>
                  <a:srgbClr val="002060"/>
                </a:solidFill>
                <a:latin typeface="Times New Roman" pitchFamily="18" charset="0"/>
                <a:cs typeface="Times New Roman" pitchFamily="18" charset="0"/>
              </a:rPr>
              <a:t>oświadczeniem </a:t>
            </a:r>
            <a:r>
              <a:rPr lang="pl-PL" sz="2000" dirty="0">
                <a:solidFill>
                  <a:srgbClr val="002060"/>
                </a:solidFill>
                <a:latin typeface="Times New Roman" pitchFamily="18" charset="0"/>
                <a:cs typeface="Times New Roman" pitchFamily="18" charset="0"/>
              </a:rPr>
              <a:t>wnioskodawcy, że w ciągu 21 dni od dnia zgłoszenia projektu, właściwy organ nie wniósł sprzeciwu wobec zgłoszonego zamiaru przystąpienia do użytkowania obiektu</a:t>
            </a:r>
            <a:endParaRPr lang="pl-PL" sz="2000" i="1" dirty="0">
              <a:solidFill>
                <a:srgbClr val="002060"/>
              </a:solidFill>
              <a:latin typeface="Times New Roman" pitchFamily="18" charset="0"/>
              <a:cs typeface="Times New Roman" pitchFamily="18" charset="0"/>
            </a:endParaRPr>
          </a:p>
        </p:txBody>
      </p:sp>
      <p:sp>
        <p:nvSpPr>
          <p:cNvPr id="2" name="Tytuł 1"/>
          <p:cNvSpPr>
            <a:spLocks noGrp="1"/>
          </p:cNvSpPr>
          <p:nvPr>
            <p:ph type="title"/>
          </p:nvPr>
        </p:nvSpPr>
        <p:spPr/>
        <p:txBody>
          <a:bodyPr>
            <a:normAutofit fontScale="90000"/>
          </a:bodyPr>
          <a:lstStyle/>
          <a:p>
            <a:r>
              <a:rPr lang="pl-PL" sz="4000" b="1" dirty="0">
                <a:solidFill>
                  <a:srgbClr val="212745"/>
                </a:solidFill>
                <a:effectLst>
                  <a:outerShdw blurRad="38100" dist="38100" dir="2700000" algn="tl">
                    <a:srgbClr val="000000">
                      <a:alpha val="43137"/>
                    </a:srgbClr>
                  </a:outerShdw>
                </a:effectLst>
                <a:cs typeface="Times New Roman" pitchFamily="18" charset="0"/>
              </a:rPr>
              <a:t>ZAŁĄCZNIKI, KTÓRE NALEŻY DOSTARCZYĆ WRAZ Z WNIOSKIEM O PŁATNOŚ</a:t>
            </a:r>
            <a:r>
              <a:rPr lang="pl-PL" b="1" dirty="0">
                <a:solidFill>
                  <a:srgbClr val="212745"/>
                </a:solidFill>
                <a:effectLst>
                  <a:outerShdw blurRad="38100" dist="38100" dir="2700000" algn="tl">
                    <a:srgbClr val="000000">
                      <a:alpha val="43137"/>
                    </a:srgbClr>
                  </a:outerShdw>
                </a:effectLst>
                <a:cs typeface="Times New Roman" pitchFamily="18" charset="0"/>
              </a:rPr>
              <a:t>Ć:</a:t>
            </a:r>
            <a:endParaRPr lang="pl-PL" dirty="0"/>
          </a:p>
        </p:txBody>
      </p:sp>
    </p:spTree>
    <p:extLst>
      <p:ext uri="{BB962C8B-B14F-4D97-AF65-F5344CB8AC3E}">
        <p14:creationId xmlns:p14="http://schemas.microsoft.com/office/powerpoint/2010/main" val="2863472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132856"/>
            <a:ext cx="8496943" cy="3993307"/>
          </a:xfrm>
        </p:spPr>
        <p:txBody>
          <a:bodyPr>
            <a:normAutofit lnSpcReduction="10000"/>
          </a:bodyPr>
          <a:lstStyle/>
          <a:p>
            <a:pPr marL="502920" indent="-457200">
              <a:buFont typeface="+mj-lt"/>
              <a:buAutoNum type="arabicParenR" startAt="2"/>
            </a:pPr>
            <a:r>
              <a:rPr lang="pl-PL" sz="2000" b="1" dirty="0" smtClean="0">
                <a:solidFill>
                  <a:srgbClr val="002060"/>
                </a:solidFill>
                <a:latin typeface="Times New Roman" pitchFamily="18" charset="0"/>
                <a:cs typeface="Times New Roman" pitchFamily="18" charset="0"/>
              </a:rPr>
              <a:t>dla </a:t>
            </a:r>
            <a:r>
              <a:rPr lang="pl-PL" sz="2000" b="1" dirty="0">
                <a:solidFill>
                  <a:srgbClr val="002060"/>
                </a:solidFill>
                <a:latin typeface="Times New Roman" pitchFamily="18" charset="0"/>
                <a:cs typeface="Times New Roman" pitchFamily="18" charset="0"/>
              </a:rPr>
              <a:t>robót budowlanych, na które nie jest wymagany żaden </a:t>
            </a:r>
            <a:r>
              <a:rPr lang="pl-PL" sz="2000" b="1" dirty="0" smtClean="0">
                <a:solidFill>
                  <a:srgbClr val="002060"/>
                </a:solidFill>
                <a:latin typeface="Times New Roman" pitchFamily="18" charset="0"/>
                <a:cs typeface="Times New Roman" pitchFamily="18" charset="0"/>
              </a:rPr>
              <a:t/>
            </a:r>
            <a:br>
              <a:rPr lang="pl-PL" sz="2000" b="1" dirty="0" smtClean="0">
                <a:solidFill>
                  <a:srgbClr val="002060"/>
                </a:solidFill>
                <a:latin typeface="Times New Roman" pitchFamily="18" charset="0"/>
                <a:cs typeface="Times New Roman" pitchFamily="18" charset="0"/>
              </a:rPr>
            </a:br>
            <a:r>
              <a:rPr lang="pl-PL" sz="2000" b="1" dirty="0" smtClean="0">
                <a:solidFill>
                  <a:srgbClr val="002060"/>
                </a:solidFill>
                <a:latin typeface="Times New Roman" pitchFamily="18" charset="0"/>
                <a:cs typeface="Times New Roman" pitchFamily="18" charset="0"/>
              </a:rPr>
              <a:t>z </a:t>
            </a:r>
            <a:r>
              <a:rPr lang="pl-PL" sz="2000" b="1" dirty="0">
                <a:solidFill>
                  <a:srgbClr val="002060"/>
                </a:solidFill>
                <a:latin typeface="Times New Roman" pitchFamily="18" charset="0"/>
                <a:cs typeface="Times New Roman" pitchFamily="18" charset="0"/>
              </a:rPr>
              <a:t>dokumentów wymieniony w pkt. 1, a także gdy przedmiotem umowy był zakup maszyn i urządzeń </a:t>
            </a:r>
            <a:r>
              <a:rPr lang="pl-PL" sz="2000" b="1" dirty="0" smtClean="0">
                <a:solidFill>
                  <a:srgbClr val="002060"/>
                </a:solidFill>
                <a:latin typeface="Times New Roman" pitchFamily="18" charset="0"/>
                <a:cs typeface="Times New Roman" pitchFamily="18" charset="0"/>
              </a:rPr>
              <a:t>wymagających </a:t>
            </a:r>
            <a:r>
              <a:rPr lang="pl-PL" sz="2000" b="1" dirty="0">
                <a:solidFill>
                  <a:srgbClr val="002060"/>
                </a:solidFill>
                <a:latin typeface="Times New Roman" pitchFamily="18" charset="0"/>
                <a:cs typeface="Times New Roman" pitchFamily="18" charset="0"/>
              </a:rPr>
              <a:t>montażu </a:t>
            </a:r>
            <a:r>
              <a:rPr lang="pl-PL" sz="2000" b="1" dirty="0" smtClean="0">
                <a:solidFill>
                  <a:srgbClr val="002060"/>
                </a:solidFill>
                <a:latin typeface="Times New Roman" pitchFamily="18" charset="0"/>
                <a:cs typeface="Times New Roman" pitchFamily="18" charset="0"/>
              </a:rPr>
              <a:t>i rozruchu:</a:t>
            </a:r>
          </a:p>
          <a:p>
            <a:pPr marL="45720" indent="0">
              <a:buNone/>
            </a:pPr>
            <a:endParaRPr lang="pl-PL" sz="1000" dirty="0" smtClean="0">
              <a:solidFill>
                <a:srgbClr val="002060"/>
              </a:solidFill>
              <a:latin typeface="Times New Roman" pitchFamily="18" charset="0"/>
              <a:cs typeface="Times New Roman" pitchFamily="18" charset="0"/>
            </a:endParaRPr>
          </a:p>
          <a:p>
            <a:pPr>
              <a:buFont typeface="Wingdings" pitchFamily="2" charset="2"/>
              <a:buChar char="v"/>
            </a:pPr>
            <a:r>
              <a:rPr lang="pl-PL" sz="2000" i="1" dirty="0" smtClean="0">
                <a:solidFill>
                  <a:srgbClr val="002060"/>
                </a:solidFill>
                <a:latin typeface="Times New Roman" pitchFamily="18" charset="0"/>
                <a:cs typeface="Times New Roman" pitchFamily="18" charset="0"/>
              </a:rPr>
              <a:t> </a:t>
            </a:r>
            <a:r>
              <a:rPr lang="pl-PL" sz="2000" i="1" u="sng" dirty="0" smtClean="0">
                <a:solidFill>
                  <a:srgbClr val="002060"/>
                </a:solidFill>
                <a:latin typeface="Times New Roman" pitchFamily="18" charset="0"/>
                <a:cs typeface="Times New Roman" pitchFamily="18" charset="0"/>
              </a:rPr>
              <a:t>protokoły </a:t>
            </a:r>
            <a:r>
              <a:rPr lang="pl-PL" sz="2000" i="1" u="sng" dirty="0">
                <a:solidFill>
                  <a:srgbClr val="002060"/>
                </a:solidFill>
                <a:latin typeface="Times New Roman" pitchFamily="18" charset="0"/>
                <a:cs typeface="Times New Roman" pitchFamily="18" charset="0"/>
              </a:rPr>
              <a:t>odbioru </a:t>
            </a:r>
            <a:r>
              <a:rPr lang="pl-PL" sz="2000" i="1" u="sng" dirty="0" smtClean="0">
                <a:solidFill>
                  <a:srgbClr val="002060"/>
                </a:solidFill>
                <a:latin typeface="Times New Roman" pitchFamily="18" charset="0"/>
                <a:cs typeface="Times New Roman" pitchFamily="18" charset="0"/>
              </a:rPr>
              <a:t>robót,</a:t>
            </a:r>
          </a:p>
          <a:p>
            <a:pPr>
              <a:buFont typeface="Wingdings" pitchFamily="2" charset="2"/>
              <a:buChar char="v"/>
            </a:pPr>
            <a:r>
              <a:rPr lang="pl-PL" sz="2000" i="1" dirty="0" smtClean="0">
                <a:solidFill>
                  <a:srgbClr val="002060"/>
                </a:solidFill>
                <a:latin typeface="Times New Roman" pitchFamily="18" charset="0"/>
                <a:cs typeface="Times New Roman" pitchFamily="18" charset="0"/>
              </a:rPr>
              <a:t> </a:t>
            </a:r>
            <a:r>
              <a:rPr lang="pl-PL" sz="2000" i="1" u="sng" dirty="0" smtClean="0">
                <a:solidFill>
                  <a:srgbClr val="002060"/>
                </a:solidFill>
                <a:latin typeface="Times New Roman" pitchFamily="18" charset="0"/>
                <a:cs typeface="Times New Roman" pitchFamily="18" charset="0"/>
              </a:rPr>
              <a:t>protokoły </a:t>
            </a:r>
            <a:r>
              <a:rPr lang="pl-PL" sz="2000" i="1" u="sng" dirty="0">
                <a:solidFill>
                  <a:srgbClr val="002060"/>
                </a:solidFill>
                <a:latin typeface="Times New Roman" pitchFamily="18" charset="0"/>
                <a:cs typeface="Times New Roman" pitchFamily="18" charset="0"/>
              </a:rPr>
              <a:t>montażu/rozruchu maszyn i urządzeń</a:t>
            </a:r>
            <a:r>
              <a:rPr lang="pl-PL" sz="2000" u="sng" dirty="0" smtClean="0">
                <a:solidFill>
                  <a:srgbClr val="002060"/>
                </a:solidFill>
                <a:latin typeface="Times New Roman" pitchFamily="18" charset="0"/>
                <a:cs typeface="Times New Roman" pitchFamily="18" charset="0"/>
              </a:rPr>
              <a:t>.</a:t>
            </a:r>
          </a:p>
          <a:p>
            <a:pPr marL="45720" indent="0">
              <a:buNone/>
            </a:pPr>
            <a:endParaRPr lang="pl-PL" dirty="0" smtClean="0">
              <a:solidFill>
                <a:srgbClr val="002060"/>
              </a:solidFill>
              <a:latin typeface="Times New Roman" pitchFamily="18" charset="0"/>
              <a:cs typeface="Times New Roman" pitchFamily="18" charset="0"/>
            </a:endParaRPr>
          </a:p>
          <a:p>
            <a:pPr marL="45720" indent="0">
              <a:buNone/>
            </a:pPr>
            <a:r>
              <a:rPr lang="pl-PL" b="1" dirty="0" smtClean="0">
                <a:solidFill>
                  <a:srgbClr val="002060"/>
                </a:solidFill>
                <a:latin typeface="Times New Roman" pitchFamily="18" charset="0"/>
                <a:cs typeface="Times New Roman" pitchFamily="18" charset="0"/>
              </a:rPr>
              <a:t>UWAGA!</a:t>
            </a:r>
          </a:p>
          <a:p>
            <a:pPr marL="354013" indent="-265113">
              <a:buFont typeface="Wingdings" pitchFamily="2" charset="2"/>
              <a:buChar char="ü"/>
              <a:tabLst>
                <a:tab pos="355600" algn="l"/>
              </a:tabLst>
            </a:pPr>
            <a:r>
              <a:rPr lang="pl-PL" sz="2000" dirty="0" smtClean="0">
                <a:solidFill>
                  <a:srgbClr val="002060"/>
                </a:solidFill>
                <a:latin typeface="Times New Roman" pitchFamily="18" charset="0"/>
                <a:cs typeface="Times New Roman" pitchFamily="18" charset="0"/>
              </a:rPr>
              <a:t>Faktyczne wykonanie robót budowlanych i prac konstrukcyjnych nakładów rzeczowych wniesionych w formie robót budowlanych lub prac konstrukcyjnych, których wartość ustala się w kosztorysie powykonawczym, musi być potwierdzone przez </a:t>
            </a:r>
            <a:r>
              <a:rPr lang="pl-PL" sz="2000" b="1" dirty="0" smtClean="0">
                <a:solidFill>
                  <a:srgbClr val="002060"/>
                </a:solidFill>
                <a:latin typeface="Times New Roman" pitchFamily="18" charset="0"/>
                <a:cs typeface="Times New Roman" pitchFamily="18" charset="0"/>
              </a:rPr>
              <a:t>inspektora nadzoru </a:t>
            </a:r>
            <a:r>
              <a:rPr lang="pl-PL" sz="2000" dirty="0" smtClean="0">
                <a:solidFill>
                  <a:srgbClr val="002060"/>
                </a:solidFill>
                <a:latin typeface="Times New Roman" pitchFamily="18" charset="0"/>
                <a:cs typeface="Times New Roman" pitchFamily="18" charset="0"/>
              </a:rPr>
              <a:t>inwestorskiego, w protokole odbioru.</a:t>
            </a:r>
            <a:endParaRPr lang="pl-PL" sz="2000" dirty="0">
              <a:solidFill>
                <a:srgbClr val="002060"/>
              </a:solidFill>
              <a:latin typeface="Times New Roman" pitchFamily="18" charset="0"/>
              <a:cs typeface="Times New Roman" pitchFamily="18" charset="0"/>
            </a:endParaRPr>
          </a:p>
          <a:p>
            <a:pPr marL="45720" indent="0">
              <a:buNone/>
            </a:pPr>
            <a:endParaRPr lang="pl-PL" dirty="0">
              <a:solidFill>
                <a:srgbClr val="002060"/>
              </a:solidFill>
            </a:endParaRPr>
          </a:p>
          <a:p>
            <a:pPr marL="45720" indent="0">
              <a:buNone/>
            </a:pPr>
            <a:endParaRPr lang="pl-PL" dirty="0"/>
          </a:p>
          <a:p>
            <a:endParaRPr lang="pl-PL" dirty="0"/>
          </a:p>
        </p:txBody>
      </p:sp>
      <p:sp>
        <p:nvSpPr>
          <p:cNvPr id="2" name="Tytuł 1"/>
          <p:cNvSpPr>
            <a:spLocks noGrp="1"/>
          </p:cNvSpPr>
          <p:nvPr>
            <p:ph type="title"/>
          </p:nvPr>
        </p:nvSpPr>
        <p:spPr/>
        <p:txBody>
          <a:bodyPr>
            <a:noAutofit/>
          </a:bodyPr>
          <a:lstStyle/>
          <a:p>
            <a:r>
              <a:rPr lang="pl-PL" sz="3600" b="1" dirty="0">
                <a:solidFill>
                  <a:srgbClr val="212745"/>
                </a:solidFill>
                <a:effectLst>
                  <a:outerShdw blurRad="38100" dist="38100" dir="2700000" algn="tl">
                    <a:srgbClr val="000000">
                      <a:alpha val="43137"/>
                    </a:srgbClr>
                  </a:outerShdw>
                </a:effectLst>
                <a:cs typeface="Times New Roman" pitchFamily="18" charset="0"/>
              </a:rPr>
              <a:t>ZAŁĄCZNIKI, KTÓRE NALEŻY DOSTARCZYĆ WRAZ Z WNIOSKIEM O PŁATNOŚĆ:</a:t>
            </a:r>
            <a:endParaRPr lang="pl-PL" sz="3600" dirty="0"/>
          </a:p>
        </p:txBody>
      </p:sp>
    </p:spTree>
    <p:extLst>
      <p:ext uri="{BB962C8B-B14F-4D97-AF65-F5344CB8AC3E}">
        <p14:creationId xmlns:p14="http://schemas.microsoft.com/office/powerpoint/2010/main" val="452265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2" y="1772816"/>
            <a:ext cx="8640959" cy="4353347"/>
          </a:xfrm>
        </p:spPr>
        <p:txBody>
          <a:bodyPr>
            <a:normAutofit fontScale="92500" lnSpcReduction="20000"/>
          </a:bodyPr>
          <a:lstStyle/>
          <a:p>
            <a:pPr marL="633413" indent="-544513">
              <a:spcBef>
                <a:spcPts val="1800"/>
              </a:spcBef>
              <a:buFont typeface="Wingdings" pitchFamily="2" charset="2"/>
              <a:buChar char="Ø"/>
            </a:pPr>
            <a:r>
              <a:rPr lang="pl-PL" sz="2400" b="1" u="sng" dirty="0" smtClean="0">
                <a:solidFill>
                  <a:srgbClr val="002060"/>
                </a:solidFill>
                <a:latin typeface="Times New Roman" pitchFamily="18" charset="0"/>
                <a:cs typeface="Times New Roman" pitchFamily="18" charset="0"/>
              </a:rPr>
              <a:t>Pisemne oświadczenie beneficjenta</a:t>
            </a:r>
            <a:r>
              <a:rPr lang="pl-PL" sz="2400" dirty="0" smtClean="0">
                <a:solidFill>
                  <a:srgbClr val="002060"/>
                </a:solidFill>
                <a:latin typeface="Times New Roman" pitchFamily="18" charset="0"/>
                <a:cs typeface="Times New Roman" pitchFamily="18" charset="0"/>
              </a:rPr>
              <a:t>  </a:t>
            </a:r>
            <a:r>
              <a:rPr lang="pl-PL" sz="2000" dirty="0" smtClean="0">
                <a:solidFill>
                  <a:srgbClr val="002060"/>
                </a:solidFill>
                <a:latin typeface="Times New Roman" pitchFamily="18" charset="0"/>
                <a:cs typeface="Times New Roman" pitchFamily="18" charset="0"/>
              </a:rPr>
              <a:t>potwierdzające, że nieruchomość w okresie 5 lat poprzedzających jej nabycie nie była zakupiona z udziałem środków publicznych - </a:t>
            </a:r>
            <a:r>
              <a:rPr lang="pl-PL" sz="2000" dirty="0">
                <a:solidFill>
                  <a:srgbClr val="002060"/>
                </a:solidFill>
                <a:latin typeface="Times New Roman" pitchFamily="18" charset="0"/>
                <a:cs typeface="Times New Roman" pitchFamily="18" charset="0"/>
              </a:rPr>
              <a:t>w przypadku gdy wymaga tego specyfika </a:t>
            </a:r>
            <a:r>
              <a:rPr lang="pl-PL" sz="2000" dirty="0" smtClean="0">
                <a:solidFill>
                  <a:srgbClr val="002060"/>
                </a:solidFill>
                <a:latin typeface="Times New Roman" pitchFamily="18" charset="0"/>
                <a:cs typeface="Times New Roman" pitchFamily="18" charset="0"/>
              </a:rPr>
              <a:t>operacji.</a:t>
            </a:r>
            <a:endParaRPr lang="pl-PL" sz="2000" dirty="0">
              <a:solidFill>
                <a:srgbClr val="002060"/>
              </a:solidFill>
              <a:latin typeface="Times New Roman" pitchFamily="18" charset="0"/>
              <a:cs typeface="Times New Roman" pitchFamily="18" charset="0"/>
            </a:endParaRPr>
          </a:p>
          <a:p>
            <a:pPr marL="633413" indent="-544513">
              <a:spcBef>
                <a:spcPts val="1800"/>
              </a:spcBef>
              <a:buFont typeface="Wingdings" pitchFamily="2" charset="2"/>
              <a:buChar char="Ø"/>
            </a:pPr>
            <a:r>
              <a:rPr lang="pl-PL" sz="2400" b="1" u="sng" dirty="0" smtClean="0">
                <a:solidFill>
                  <a:srgbClr val="002060"/>
                </a:solidFill>
                <a:latin typeface="Times New Roman" pitchFamily="18" charset="0"/>
                <a:cs typeface="Times New Roman" pitchFamily="18" charset="0"/>
              </a:rPr>
              <a:t>Dokumentacja fotograficzna</a:t>
            </a:r>
            <a:r>
              <a:rPr lang="pl-PL" sz="2400" dirty="0" smtClean="0">
                <a:solidFill>
                  <a:srgbClr val="002060"/>
                </a:solidFill>
                <a:latin typeface="Times New Roman" pitchFamily="18" charset="0"/>
                <a:cs typeface="Times New Roman" pitchFamily="18" charset="0"/>
              </a:rPr>
              <a:t> </a:t>
            </a:r>
            <a:r>
              <a:rPr lang="pl-PL" sz="2000" dirty="0" smtClean="0">
                <a:solidFill>
                  <a:srgbClr val="002060"/>
                </a:solidFill>
                <a:latin typeface="Times New Roman" pitchFamily="18" charset="0"/>
                <a:cs typeface="Times New Roman" pitchFamily="18" charset="0"/>
              </a:rPr>
              <a:t>z zrealizowanej operacji – </a:t>
            </a:r>
            <a:br>
              <a:rPr lang="pl-PL" sz="2000" dirty="0" smtClean="0">
                <a:solidFill>
                  <a:srgbClr val="002060"/>
                </a:solidFill>
                <a:latin typeface="Times New Roman" pitchFamily="18" charset="0"/>
                <a:cs typeface="Times New Roman" pitchFamily="18" charset="0"/>
              </a:rPr>
            </a:br>
            <a:r>
              <a:rPr lang="pl-PL" sz="2000" dirty="0" smtClean="0">
                <a:solidFill>
                  <a:srgbClr val="002060"/>
                </a:solidFill>
                <a:latin typeface="Times New Roman" pitchFamily="18" charset="0"/>
                <a:cs typeface="Times New Roman" pitchFamily="18" charset="0"/>
              </a:rPr>
              <a:t>w </a:t>
            </a:r>
            <a:r>
              <a:rPr lang="pl-PL" sz="2000" dirty="0">
                <a:solidFill>
                  <a:srgbClr val="002060"/>
                </a:solidFill>
                <a:latin typeface="Times New Roman" pitchFamily="18" charset="0"/>
                <a:cs typeface="Times New Roman" pitchFamily="18" charset="0"/>
              </a:rPr>
              <a:t>przypadku gdy wymaga tego specyfika </a:t>
            </a:r>
            <a:r>
              <a:rPr lang="pl-PL" sz="2000" dirty="0" smtClean="0">
                <a:solidFill>
                  <a:srgbClr val="002060"/>
                </a:solidFill>
                <a:latin typeface="Times New Roman" pitchFamily="18" charset="0"/>
                <a:cs typeface="Times New Roman" pitchFamily="18" charset="0"/>
              </a:rPr>
              <a:t>operacji.</a:t>
            </a:r>
          </a:p>
          <a:p>
            <a:pPr marL="633413" indent="-544513">
              <a:spcBef>
                <a:spcPts val="1800"/>
              </a:spcBef>
              <a:buFont typeface="Wingdings" pitchFamily="2" charset="2"/>
              <a:buChar char="Ø"/>
            </a:pPr>
            <a:r>
              <a:rPr lang="pl-PL" sz="2000" b="1" dirty="0" smtClean="0">
                <a:solidFill>
                  <a:srgbClr val="002060"/>
                </a:solidFill>
                <a:latin typeface="Times New Roman" pitchFamily="18" charset="0"/>
                <a:cs typeface="Times New Roman" pitchFamily="18" charset="0"/>
              </a:rPr>
              <a:t> </a:t>
            </a:r>
            <a:r>
              <a:rPr lang="pl-PL" sz="2400" b="1" u="sng" dirty="0" smtClean="0">
                <a:solidFill>
                  <a:srgbClr val="002060"/>
                </a:solidFill>
                <a:latin typeface="Times New Roman" pitchFamily="18" charset="0"/>
                <a:cs typeface="Times New Roman" pitchFamily="18" charset="0"/>
              </a:rPr>
              <a:t>Wzory materiałów promocyjnych</a:t>
            </a:r>
            <a:r>
              <a:rPr lang="pl-PL" sz="2400" b="1" dirty="0" smtClean="0">
                <a:solidFill>
                  <a:srgbClr val="002060"/>
                </a:solidFill>
                <a:latin typeface="Times New Roman" pitchFamily="18" charset="0"/>
                <a:cs typeface="Times New Roman" pitchFamily="18" charset="0"/>
              </a:rPr>
              <a:t> </a:t>
            </a:r>
            <a:r>
              <a:rPr lang="pl-PL" sz="2000" dirty="0" smtClean="0">
                <a:solidFill>
                  <a:srgbClr val="002060"/>
                </a:solidFill>
                <a:latin typeface="Times New Roman" pitchFamily="18" charset="0"/>
                <a:cs typeface="Times New Roman" pitchFamily="18" charset="0"/>
              </a:rPr>
              <a:t>- </a:t>
            </a:r>
            <a:r>
              <a:rPr lang="pl-PL" sz="2000" dirty="0">
                <a:solidFill>
                  <a:srgbClr val="002060"/>
                </a:solidFill>
                <a:latin typeface="Times New Roman" pitchFamily="18" charset="0"/>
                <a:cs typeface="Times New Roman" pitchFamily="18" charset="0"/>
              </a:rPr>
              <a:t>w przypadku gdy wymaga tego specyfika </a:t>
            </a:r>
            <a:r>
              <a:rPr lang="pl-PL" sz="2000" dirty="0" smtClean="0">
                <a:solidFill>
                  <a:srgbClr val="002060"/>
                </a:solidFill>
                <a:latin typeface="Times New Roman" pitchFamily="18" charset="0"/>
                <a:cs typeface="Times New Roman" pitchFamily="18" charset="0"/>
              </a:rPr>
              <a:t>operacji.</a:t>
            </a:r>
          </a:p>
          <a:p>
            <a:pPr marL="633413" indent="-544513">
              <a:spcBef>
                <a:spcPts val="1800"/>
              </a:spcBef>
              <a:buFont typeface="Wingdings" pitchFamily="2" charset="2"/>
              <a:buChar char="Ø"/>
            </a:pPr>
            <a:r>
              <a:rPr lang="pl-PL" sz="2400" b="1" u="sng" dirty="0">
                <a:solidFill>
                  <a:srgbClr val="002060"/>
                </a:solidFill>
                <a:latin typeface="Times New Roman" pitchFamily="18" charset="0"/>
                <a:ea typeface="Times New Roman"/>
                <a:cs typeface="Times New Roman" pitchFamily="18" charset="0"/>
              </a:rPr>
              <a:t>D</a:t>
            </a:r>
            <a:r>
              <a:rPr lang="pl-PL" sz="2400" b="1" u="sng" dirty="0" smtClean="0">
                <a:solidFill>
                  <a:srgbClr val="002060"/>
                </a:solidFill>
                <a:latin typeface="Times New Roman" pitchFamily="18" charset="0"/>
                <a:ea typeface="Times New Roman"/>
                <a:cs typeface="Times New Roman" pitchFamily="18" charset="0"/>
              </a:rPr>
              <a:t>okument </a:t>
            </a:r>
            <a:r>
              <a:rPr lang="pl-PL" sz="2400" b="1" u="sng" dirty="0">
                <a:solidFill>
                  <a:srgbClr val="002060"/>
                </a:solidFill>
                <a:latin typeface="Times New Roman" pitchFamily="18" charset="0"/>
                <a:ea typeface="Times New Roman"/>
                <a:cs typeface="Times New Roman" pitchFamily="18" charset="0"/>
              </a:rPr>
              <a:t>potwierdzający podniesienie kwalifikacji zawodowych</a:t>
            </a:r>
            <a:r>
              <a:rPr lang="pl-PL" sz="2000" dirty="0">
                <a:solidFill>
                  <a:srgbClr val="002060"/>
                </a:solidFill>
                <a:latin typeface="Times New Roman" pitchFamily="18" charset="0"/>
                <a:ea typeface="Times New Roman"/>
                <a:cs typeface="Times New Roman" pitchFamily="18" charset="0"/>
              </a:rPr>
              <a:t>, w tym zaświadczenie o ukończeniu kursu szkoły, szkolenia lub otrzymanych certyfikatach – w przypadku gdy wymaga tego specyfika </a:t>
            </a:r>
            <a:r>
              <a:rPr lang="pl-PL" sz="2000" dirty="0" smtClean="0">
                <a:solidFill>
                  <a:srgbClr val="002060"/>
                </a:solidFill>
                <a:latin typeface="Times New Roman" pitchFamily="18" charset="0"/>
                <a:ea typeface="Times New Roman"/>
                <a:cs typeface="Times New Roman" pitchFamily="18" charset="0"/>
              </a:rPr>
              <a:t>operacji.</a:t>
            </a:r>
            <a:endParaRPr lang="pl-PL" sz="2800" dirty="0">
              <a:solidFill>
                <a:srgbClr val="002060"/>
              </a:solidFill>
              <a:latin typeface="Times New Roman" pitchFamily="18" charset="0"/>
              <a:ea typeface="Times New Roman"/>
              <a:cs typeface="Times New Roman" pitchFamily="18" charset="0"/>
            </a:endParaRPr>
          </a:p>
          <a:p>
            <a:pPr marL="633413" indent="-544513">
              <a:spcBef>
                <a:spcPts val="1800"/>
              </a:spcBef>
              <a:buFont typeface="Wingdings" pitchFamily="2" charset="2"/>
              <a:buChar char="Ø"/>
            </a:pPr>
            <a:r>
              <a:rPr lang="pl-PL" sz="2400" b="1" u="sng" dirty="0">
                <a:solidFill>
                  <a:srgbClr val="002060"/>
                </a:solidFill>
                <a:latin typeface="Times New Roman" pitchFamily="18" charset="0"/>
                <a:cs typeface="Times New Roman" pitchFamily="18" charset="0"/>
              </a:rPr>
              <a:t>L</a:t>
            </a:r>
            <a:r>
              <a:rPr lang="pl-PL" sz="2400" b="1" u="sng" dirty="0" smtClean="0">
                <a:solidFill>
                  <a:srgbClr val="002060"/>
                </a:solidFill>
                <a:latin typeface="Times New Roman" pitchFamily="18" charset="0"/>
                <a:cs typeface="Times New Roman" pitchFamily="18" charset="0"/>
              </a:rPr>
              <a:t>ista </a:t>
            </a:r>
            <a:r>
              <a:rPr lang="pl-PL" sz="2400" b="1" u="sng" dirty="0">
                <a:solidFill>
                  <a:srgbClr val="002060"/>
                </a:solidFill>
                <a:latin typeface="Times New Roman" pitchFamily="18" charset="0"/>
                <a:cs typeface="Times New Roman" pitchFamily="18" charset="0"/>
              </a:rPr>
              <a:t>osób uczestniczących w kursach lub szkoleniach </a:t>
            </a:r>
            <a:r>
              <a:rPr lang="pl-PL" sz="1800" dirty="0">
                <a:solidFill>
                  <a:srgbClr val="002060"/>
                </a:solidFill>
                <a:latin typeface="Times New Roman" pitchFamily="18" charset="0"/>
                <a:cs typeface="Times New Roman" pitchFamily="18" charset="0"/>
              </a:rPr>
              <a:t>– </a:t>
            </a:r>
            <a:r>
              <a:rPr lang="pl-PL" sz="1800" dirty="0" smtClean="0">
                <a:solidFill>
                  <a:srgbClr val="002060"/>
                </a:solidFill>
                <a:latin typeface="Times New Roman" pitchFamily="18" charset="0"/>
                <a:cs typeface="Times New Roman" pitchFamily="18" charset="0"/>
              </a:rPr>
              <a:t/>
            </a:r>
            <a:br>
              <a:rPr lang="pl-PL" sz="1800" dirty="0" smtClean="0">
                <a:solidFill>
                  <a:srgbClr val="002060"/>
                </a:solidFill>
                <a:latin typeface="Times New Roman" pitchFamily="18" charset="0"/>
                <a:cs typeface="Times New Roman" pitchFamily="18" charset="0"/>
              </a:rPr>
            </a:br>
            <a:r>
              <a:rPr lang="pl-PL" sz="2000" dirty="0" smtClean="0">
                <a:solidFill>
                  <a:srgbClr val="002060"/>
                </a:solidFill>
                <a:latin typeface="Times New Roman" pitchFamily="18" charset="0"/>
                <a:cs typeface="Times New Roman" pitchFamily="18" charset="0"/>
              </a:rPr>
              <a:t>w </a:t>
            </a:r>
            <a:r>
              <a:rPr lang="pl-PL" sz="2000" dirty="0">
                <a:solidFill>
                  <a:srgbClr val="002060"/>
                </a:solidFill>
                <a:latin typeface="Times New Roman" pitchFamily="18" charset="0"/>
                <a:cs typeface="Times New Roman" pitchFamily="18" charset="0"/>
              </a:rPr>
              <a:t>przypadku gdy wymaga tego specyfika </a:t>
            </a:r>
            <a:r>
              <a:rPr lang="pl-PL" sz="2000" dirty="0" smtClean="0">
                <a:solidFill>
                  <a:srgbClr val="002060"/>
                </a:solidFill>
                <a:latin typeface="Times New Roman" pitchFamily="18" charset="0"/>
                <a:cs typeface="Times New Roman" pitchFamily="18" charset="0"/>
              </a:rPr>
              <a:t>operacji.</a:t>
            </a:r>
            <a:endParaRPr lang="pl-PL" sz="2000" dirty="0">
              <a:solidFill>
                <a:srgbClr val="002060"/>
              </a:solidFill>
              <a:latin typeface="Times New Roman" pitchFamily="18" charset="0"/>
              <a:cs typeface="Times New Roman" pitchFamily="18" charset="0"/>
            </a:endParaRPr>
          </a:p>
          <a:p>
            <a:pPr marL="502920" indent="-457200" algn="just">
              <a:spcBef>
                <a:spcPts val="1800"/>
              </a:spcBef>
              <a:buFont typeface="Wingdings" pitchFamily="2" charset="2"/>
              <a:buChar char="Ø"/>
            </a:pPr>
            <a:endParaRPr lang="pl-PL" dirty="0">
              <a:latin typeface="Times New Roman" pitchFamily="18" charset="0"/>
              <a:cs typeface="Times New Roman" pitchFamily="18" charset="0"/>
            </a:endParaRPr>
          </a:p>
          <a:p>
            <a:pPr marL="502920" indent="-457200">
              <a:spcBef>
                <a:spcPts val="1800"/>
              </a:spcBef>
              <a:buFont typeface="+mj-lt"/>
              <a:buAutoNum type="arabicPeriod" startAt="9"/>
            </a:pPr>
            <a:endParaRPr lang="pl-PL" dirty="0">
              <a:latin typeface="Times New Roman" pitchFamily="18" charset="0"/>
              <a:cs typeface="Times New Roman" pitchFamily="18" charset="0"/>
            </a:endParaRPr>
          </a:p>
        </p:txBody>
      </p:sp>
      <p:sp>
        <p:nvSpPr>
          <p:cNvPr id="2" name="Tytuł 1"/>
          <p:cNvSpPr>
            <a:spLocks noGrp="1"/>
          </p:cNvSpPr>
          <p:nvPr>
            <p:ph type="title"/>
          </p:nvPr>
        </p:nvSpPr>
        <p:spPr/>
        <p:txBody>
          <a:bodyPr>
            <a:normAutofit/>
          </a:bodyPr>
          <a:lstStyle/>
          <a:p>
            <a:r>
              <a:rPr lang="pl-PL" sz="3200" b="1" dirty="0">
                <a:solidFill>
                  <a:srgbClr val="212745"/>
                </a:solidFill>
                <a:effectLst>
                  <a:outerShdw blurRad="38100" dist="38100" dir="2700000" algn="tl">
                    <a:srgbClr val="000000">
                      <a:alpha val="43137"/>
                    </a:srgbClr>
                  </a:outerShdw>
                </a:effectLst>
                <a:cs typeface="Times New Roman" pitchFamily="18" charset="0"/>
              </a:rPr>
              <a:t>ZAŁĄCZNIKI, KTÓRE NALEŻY DOSTARCZYĆ WRAZ Z WNIOSKIEM O PŁATNOŚĆ</a:t>
            </a:r>
            <a:endParaRPr lang="pl-PL" sz="3200" dirty="0"/>
          </a:p>
        </p:txBody>
      </p:sp>
    </p:spTree>
    <p:extLst>
      <p:ext uri="{BB962C8B-B14F-4D97-AF65-F5344CB8AC3E}">
        <p14:creationId xmlns:p14="http://schemas.microsoft.com/office/powerpoint/2010/main" val="285343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916832"/>
            <a:ext cx="8640959" cy="4209331"/>
          </a:xfrm>
        </p:spPr>
        <p:txBody>
          <a:bodyPr>
            <a:noAutofit/>
          </a:bodyPr>
          <a:lstStyle/>
          <a:p>
            <a:pPr marL="811213" lvl="0" indent="-722313">
              <a:spcBef>
                <a:spcPts val="1800"/>
              </a:spcBef>
              <a:spcAft>
                <a:spcPts val="600"/>
              </a:spcAft>
              <a:buClr>
                <a:srgbClr val="F14124">
                  <a:lumMod val="75000"/>
                </a:srgbClr>
              </a:buClr>
              <a:buFont typeface="Wingdings" pitchFamily="2" charset="2"/>
              <a:buChar char="Ø"/>
            </a:pPr>
            <a:r>
              <a:rPr lang="pl-PL" sz="1800" b="1" u="sng" dirty="0" smtClean="0">
                <a:solidFill>
                  <a:srgbClr val="002060"/>
                </a:solidFill>
                <a:latin typeface="Times New Roman" pitchFamily="18" charset="0"/>
                <a:cs typeface="Times New Roman" pitchFamily="18" charset="0"/>
              </a:rPr>
              <a:t>Pisemne </a:t>
            </a:r>
            <a:r>
              <a:rPr lang="pl-PL" sz="1800" b="1" u="sng" dirty="0">
                <a:solidFill>
                  <a:srgbClr val="002060"/>
                </a:solidFill>
                <a:latin typeface="Times New Roman" pitchFamily="18" charset="0"/>
                <a:cs typeface="Times New Roman" pitchFamily="18" charset="0"/>
              </a:rPr>
              <a:t>oświadczenie beneficjenta</a:t>
            </a:r>
            <a:r>
              <a:rPr lang="pl-PL" sz="1800" dirty="0">
                <a:solidFill>
                  <a:srgbClr val="002060"/>
                </a:solidFill>
                <a:latin typeface="Times New Roman" pitchFamily="18" charset="0"/>
                <a:cs typeface="Times New Roman" pitchFamily="18" charset="0"/>
              </a:rPr>
              <a:t>, że dokonał </a:t>
            </a:r>
            <a:r>
              <a:rPr lang="pl-PL" sz="1800" dirty="0" smtClean="0">
                <a:solidFill>
                  <a:srgbClr val="002060"/>
                </a:solidFill>
                <a:latin typeface="Times New Roman" pitchFamily="18" charset="0"/>
                <a:cs typeface="Times New Roman" pitchFamily="18" charset="0"/>
              </a:rPr>
              <a:t/>
            </a:r>
            <a:br>
              <a:rPr lang="pl-PL" sz="1800" dirty="0" smtClean="0">
                <a:solidFill>
                  <a:srgbClr val="002060"/>
                </a:solidFill>
                <a:latin typeface="Times New Roman" pitchFamily="18" charset="0"/>
                <a:cs typeface="Times New Roman" pitchFamily="18" charset="0"/>
              </a:rPr>
            </a:br>
            <a:r>
              <a:rPr lang="pl-PL" sz="1800" dirty="0" smtClean="0">
                <a:solidFill>
                  <a:srgbClr val="002060"/>
                </a:solidFill>
                <a:latin typeface="Times New Roman" pitchFamily="18" charset="0"/>
                <a:cs typeface="Times New Roman" pitchFamily="18" charset="0"/>
              </a:rPr>
              <a:t>odpisów </a:t>
            </a:r>
            <a:r>
              <a:rPr lang="pl-PL" sz="1800" dirty="0">
                <a:solidFill>
                  <a:srgbClr val="002060"/>
                </a:solidFill>
                <a:latin typeface="Times New Roman" pitchFamily="18" charset="0"/>
                <a:cs typeface="Times New Roman" pitchFamily="18" charset="0"/>
              </a:rPr>
              <a:t>amortyzacyjnych środków trwałych - w przypadku </a:t>
            </a:r>
            <a:r>
              <a:rPr lang="pl-PL" sz="1800" dirty="0" smtClean="0">
                <a:solidFill>
                  <a:srgbClr val="002060"/>
                </a:solidFill>
                <a:latin typeface="Times New Roman" pitchFamily="18" charset="0"/>
                <a:cs typeface="Times New Roman" pitchFamily="18" charset="0"/>
              </a:rPr>
              <a:t>gdy </a:t>
            </a:r>
            <a:r>
              <a:rPr lang="pl-PL" sz="1800" dirty="0">
                <a:solidFill>
                  <a:srgbClr val="002060"/>
                </a:solidFill>
                <a:latin typeface="Times New Roman" pitchFamily="18" charset="0"/>
                <a:cs typeface="Times New Roman" pitchFamily="18" charset="0"/>
              </a:rPr>
              <a:t>wymaga tego specyfika operacji.</a:t>
            </a:r>
          </a:p>
          <a:p>
            <a:pPr marL="811213" indent="-722313">
              <a:spcBef>
                <a:spcPts val="0"/>
              </a:spcBef>
              <a:spcAft>
                <a:spcPts val="600"/>
              </a:spcAft>
              <a:buFont typeface="Wingdings" pitchFamily="2" charset="2"/>
              <a:buChar char="Ø"/>
            </a:pPr>
            <a:r>
              <a:rPr lang="pl-PL" sz="1800" b="1" u="sng" dirty="0" smtClean="0">
                <a:solidFill>
                  <a:srgbClr val="002060"/>
                </a:solidFill>
                <a:latin typeface="Times New Roman" pitchFamily="18" charset="0"/>
                <a:cs typeface="Times New Roman" pitchFamily="18" charset="0"/>
              </a:rPr>
              <a:t>Aktualny </a:t>
            </a:r>
            <a:r>
              <a:rPr lang="pl-PL" sz="1800" b="1" u="sng" dirty="0">
                <a:solidFill>
                  <a:srgbClr val="002060"/>
                </a:solidFill>
                <a:latin typeface="Times New Roman" pitchFamily="18" charset="0"/>
                <a:cs typeface="Times New Roman" pitchFamily="18" charset="0"/>
              </a:rPr>
              <a:t>wyciąg z rachunku bankowego</a:t>
            </a:r>
            <a:r>
              <a:rPr lang="pl-PL" sz="1800" b="1" dirty="0">
                <a:solidFill>
                  <a:srgbClr val="002060"/>
                </a:solidFill>
                <a:latin typeface="Times New Roman" pitchFamily="18" charset="0"/>
                <a:cs typeface="Times New Roman" pitchFamily="18" charset="0"/>
              </a:rPr>
              <a:t> </a:t>
            </a:r>
            <a:r>
              <a:rPr lang="pl-PL" sz="1800" dirty="0">
                <a:solidFill>
                  <a:srgbClr val="002060"/>
                </a:solidFill>
                <a:latin typeface="Times New Roman" pitchFamily="18" charset="0"/>
                <a:cs typeface="Times New Roman" pitchFamily="18" charset="0"/>
              </a:rPr>
              <a:t>przeznaczonego do obsługi zaliczki, zawierający </a:t>
            </a:r>
            <a:r>
              <a:rPr lang="pl-PL" sz="1800" dirty="0" smtClean="0">
                <a:solidFill>
                  <a:srgbClr val="002060"/>
                </a:solidFill>
                <a:latin typeface="Times New Roman" pitchFamily="18" charset="0"/>
                <a:cs typeface="Times New Roman" pitchFamily="18" charset="0"/>
              </a:rPr>
              <a:t>informację o </a:t>
            </a:r>
            <a:r>
              <a:rPr lang="pl-PL" sz="1800" dirty="0">
                <a:solidFill>
                  <a:srgbClr val="002060"/>
                </a:solidFill>
                <a:latin typeface="Times New Roman" pitchFamily="18" charset="0"/>
                <a:cs typeface="Times New Roman" pitchFamily="18" charset="0"/>
              </a:rPr>
              <a:t>wysokości uzyskanych odsetek bankowych.</a:t>
            </a:r>
          </a:p>
          <a:p>
            <a:pPr marL="811213" indent="-722313">
              <a:spcBef>
                <a:spcPts val="0"/>
              </a:spcBef>
              <a:spcAft>
                <a:spcPts val="600"/>
              </a:spcAft>
              <a:buFont typeface="Wingdings" pitchFamily="2" charset="2"/>
              <a:buChar char="Ø"/>
            </a:pPr>
            <a:r>
              <a:rPr lang="pl-PL" sz="1800" b="1" u="sng" dirty="0" smtClean="0">
                <a:solidFill>
                  <a:srgbClr val="002060"/>
                </a:solidFill>
                <a:latin typeface="Times New Roman" pitchFamily="18" charset="0"/>
                <a:cs typeface="Times New Roman" pitchFamily="18" charset="0"/>
              </a:rPr>
              <a:t>Umowa leasingu</a:t>
            </a:r>
            <a:r>
              <a:rPr lang="pl-PL" sz="1800" b="1" dirty="0" smtClean="0">
                <a:solidFill>
                  <a:srgbClr val="002060"/>
                </a:solidFill>
                <a:latin typeface="Times New Roman" pitchFamily="18" charset="0"/>
                <a:cs typeface="Times New Roman" pitchFamily="18" charset="0"/>
              </a:rPr>
              <a:t> </a:t>
            </a:r>
            <a:r>
              <a:rPr lang="pl-PL" sz="1800" dirty="0" smtClean="0">
                <a:solidFill>
                  <a:srgbClr val="002060"/>
                </a:solidFill>
                <a:latin typeface="Times New Roman" pitchFamily="18" charset="0"/>
                <a:cs typeface="Times New Roman" pitchFamily="18" charset="0"/>
              </a:rPr>
              <a:t>lub innych dokumentów potwierdzających nabycie rzeczy przez finansującego od zbywcy za określoną kwotę (wraz z wnioskiem o płatność, w ramach którego por raz pierwszy zostaną ujęte raty zapłacone z tytułu wykonania umowy leasingu) - w </a:t>
            </a:r>
            <a:r>
              <a:rPr lang="pl-PL" sz="1800" dirty="0">
                <a:solidFill>
                  <a:srgbClr val="002060"/>
                </a:solidFill>
                <a:latin typeface="Times New Roman" pitchFamily="18" charset="0"/>
                <a:cs typeface="Times New Roman" pitchFamily="18" charset="0"/>
              </a:rPr>
              <a:t>przypadku gdy wymaga tego specyfika operacji</a:t>
            </a:r>
            <a:r>
              <a:rPr lang="pl-PL" sz="1800" dirty="0" smtClean="0">
                <a:solidFill>
                  <a:srgbClr val="002060"/>
                </a:solidFill>
                <a:latin typeface="Times New Roman" pitchFamily="18" charset="0"/>
                <a:cs typeface="Times New Roman" pitchFamily="18" charset="0"/>
              </a:rPr>
              <a:t>;</a:t>
            </a:r>
          </a:p>
          <a:p>
            <a:pPr marL="811213" indent="-722313">
              <a:spcBef>
                <a:spcPts val="0"/>
              </a:spcBef>
              <a:spcAft>
                <a:spcPts val="600"/>
              </a:spcAft>
              <a:buFont typeface="Wingdings" pitchFamily="2" charset="2"/>
              <a:buChar char="Ø"/>
            </a:pPr>
            <a:r>
              <a:rPr lang="pl-PL" sz="1800" b="1" u="sng" dirty="0" smtClean="0">
                <a:solidFill>
                  <a:srgbClr val="002060"/>
                </a:solidFill>
                <a:latin typeface="Times New Roman" pitchFamily="18" charset="0"/>
                <a:cs typeface="Times New Roman" pitchFamily="18" charset="0"/>
              </a:rPr>
              <a:t>Umowa leasingu wraz z harmonogramem spłat</a:t>
            </a:r>
            <a:r>
              <a:rPr lang="pl-PL" sz="1800" dirty="0" smtClean="0">
                <a:solidFill>
                  <a:srgbClr val="002060"/>
                </a:solidFill>
                <a:latin typeface="Times New Roman" pitchFamily="18" charset="0"/>
                <a:cs typeface="Times New Roman" pitchFamily="18" charset="0"/>
              </a:rPr>
              <a:t>, </a:t>
            </a:r>
            <a:br>
              <a:rPr lang="pl-PL" sz="1800" dirty="0" smtClean="0">
                <a:solidFill>
                  <a:srgbClr val="002060"/>
                </a:solidFill>
                <a:latin typeface="Times New Roman" pitchFamily="18" charset="0"/>
                <a:cs typeface="Times New Roman" pitchFamily="18" charset="0"/>
              </a:rPr>
            </a:br>
            <a:r>
              <a:rPr lang="pl-PL" sz="1800" dirty="0" smtClean="0">
                <a:solidFill>
                  <a:srgbClr val="002060"/>
                </a:solidFill>
                <a:latin typeface="Times New Roman" pitchFamily="18" charset="0"/>
                <a:cs typeface="Times New Roman" pitchFamily="18" charset="0"/>
              </a:rPr>
              <a:t>w której przewidziane będzie przeniesienie prawa własności przedmiotu leasingu na beneficjenta </a:t>
            </a:r>
            <a:r>
              <a:rPr lang="pl-PL" sz="1800" dirty="0">
                <a:solidFill>
                  <a:srgbClr val="002060"/>
                </a:solidFill>
                <a:latin typeface="Times New Roman" pitchFamily="18" charset="0"/>
                <a:cs typeface="Times New Roman" pitchFamily="18" charset="0"/>
              </a:rPr>
              <a:t>(wraz z wnioskiem o płatność, w ramach którego por raz pierwszy zostaną ujęte raty zapłacone </a:t>
            </a:r>
            <a:r>
              <a:rPr lang="pl-PL" sz="1800" dirty="0" smtClean="0">
                <a:solidFill>
                  <a:srgbClr val="002060"/>
                </a:solidFill>
                <a:latin typeface="Times New Roman" pitchFamily="18" charset="0"/>
                <a:cs typeface="Times New Roman" pitchFamily="18" charset="0"/>
              </a:rPr>
              <a:t> z </a:t>
            </a:r>
            <a:r>
              <a:rPr lang="pl-PL" sz="1800" dirty="0">
                <a:solidFill>
                  <a:srgbClr val="002060"/>
                </a:solidFill>
                <a:latin typeface="Times New Roman" pitchFamily="18" charset="0"/>
                <a:cs typeface="Times New Roman" pitchFamily="18" charset="0"/>
              </a:rPr>
              <a:t>tytułu wykonania umowy leasingu) - w przypadku gdy wymaga tego </a:t>
            </a:r>
            <a:r>
              <a:rPr lang="pl-PL" sz="2000" dirty="0">
                <a:solidFill>
                  <a:srgbClr val="002060"/>
                </a:solidFill>
                <a:latin typeface="Times New Roman" pitchFamily="18" charset="0"/>
                <a:cs typeface="Times New Roman" pitchFamily="18" charset="0"/>
              </a:rPr>
              <a:t>specyfika operacji</a:t>
            </a:r>
            <a:r>
              <a:rPr lang="pl-PL" sz="2000" dirty="0" smtClean="0">
                <a:solidFill>
                  <a:srgbClr val="002060"/>
                </a:solidFill>
                <a:latin typeface="Times New Roman" pitchFamily="18" charset="0"/>
                <a:cs typeface="Times New Roman" pitchFamily="18" charset="0"/>
              </a:rPr>
              <a:t>;</a:t>
            </a:r>
          </a:p>
          <a:p>
            <a:pPr marL="388620" indent="-342900">
              <a:spcBef>
                <a:spcPts val="1800"/>
              </a:spcBef>
              <a:buFont typeface="Wingdings" pitchFamily="2" charset="2"/>
              <a:buChar char="Ø"/>
            </a:pPr>
            <a:endParaRPr lang="pl-PL" sz="2000" dirty="0" smtClean="0">
              <a:solidFill>
                <a:srgbClr val="002060"/>
              </a:solidFill>
              <a:latin typeface="Times New Roman" pitchFamily="18" charset="0"/>
              <a:cs typeface="Times New Roman" pitchFamily="18" charset="0"/>
            </a:endParaRPr>
          </a:p>
        </p:txBody>
      </p:sp>
      <p:sp>
        <p:nvSpPr>
          <p:cNvPr id="2" name="Tytuł 1"/>
          <p:cNvSpPr>
            <a:spLocks noGrp="1"/>
          </p:cNvSpPr>
          <p:nvPr>
            <p:ph type="title"/>
          </p:nvPr>
        </p:nvSpPr>
        <p:spPr>
          <a:xfrm>
            <a:off x="467544" y="260648"/>
            <a:ext cx="8229600" cy="1252728"/>
          </a:xfrm>
        </p:spPr>
        <p:txBody>
          <a:bodyPr>
            <a:normAutofit/>
          </a:bodyPr>
          <a:lstStyle/>
          <a:p>
            <a:r>
              <a:rPr lang="pl-PL" sz="3200" b="1" dirty="0">
                <a:solidFill>
                  <a:srgbClr val="212745"/>
                </a:solidFill>
                <a:effectLst>
                  <a:outerShdw blurRad="38100" dist="38100" dir="2700000" algn="tl">
                    <a:srgbClr val="000000">
                      <a:alpha val="43137"/>
                    </a:srgbClr>
                  </a:outerShdw>
                </a:effectLst>
                <a:cs typeface="Times New Roman" pitchFamily="18" charset="0"/>
              </a:rPr>
              <a:t>ZAŁĄCZNIKI, KTÓRE NALEŻY DOSTARCZYĆ WRAZ Z WNIOSKIEM O PŁATNOŚĆ</a:t>
            </a:r>
            <a:endParaRPr lang="pl-PL" sz="3200" dirty="0"/>
          </a:p>
        </p:txBody>
      </p:sp>
    </p:spTree>
    <p:extLst>
      <p:ext uri="{BB962C8B-B14F-4D97-AF65-F5344CB8AC3E}">
        <p14:creationId xmlns:p14="http://schemas.microsoft.com/office/powerpoint/2010/main" val="978376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675466"/>
            <a:ext cx="8496943" cy="4065901"/>
          </a:xfrm>
        </p:spPr>
        <p:txBody>
          <a:bodyPr>
            <a:normAutofit fontScale="92500" lnSpcReduction="20000"/>
          </a:bodyPr>
          <a:lstStyle/>
          <a:p>
            <a:pPr marL="811213" indent="-633413">
              <a:spcBef>
                <a:spcPts val="1800"/>
              </a:spcBef>
              <a:buFont typeface="Wingdings" pitchFamily="2" charset="2"/>
              <a:buChar char="Ø"/>
            </a:pPr>
            <a:r>
              <a:rPr lang="pl-PL" sz="2600" b="1" u="sng" dirty="0">
                <a:solidFill>
                  <a:srgbClr val="002060"/>
                </a:solidFill>
                <a:latin typeface="Times New Roman" pitchFamily="18" charset="0"/>
                <a:cs typeface="Times New Roman" pitchFamily="18" charset="0"/>
              </a:rPr>
              <a:t>Dokumenty potwierdzające przeniesienie praw własności</a:t>
            </a:r>
            <a:r>
              <a:rPr lang="pl-PL" sz="2600" b="1" dirty="0">
                <a:solidFill>
                  <a:srgbClr val="002060"/>
                </a:solidFill>
                <a:latin typeface="Times New Roman" pitchFamily="18" charset="0"/>
                <a:cs typeface="Times New Roman" pitchFamily="18" charset="0"/>
              </a:rPr>
              <a:t> </a:t>
            </a:r>
            <a:r>
              <a:rPr lang="pl-PL" dirty="0">
                <a:solidFill>
                  <a:srgbClr val="002060"/>
                </a:solidFill>
                <a:latin typeface="Times New Roman" pitchFamily="18" charset="0"/>
                <a:cs typeface="Times New Roman" pitchFamily="18" charset="0"/>
              </a:rPr>
              <a:t>rzeczy będących przedmiotem umowy leasingu na beneficjenta (wraz </a:t>
            </a:r>
            <a:r>
              <a:rPr lang="pl-PL" dirty="0" smtClean="0">
                <a:solidFill>
                  <a:srgbClr val="002060"/>
                </a:solidFill>
                <a:latin typeface="Times New Roman" pitchFamily="18" charset="0"/>
                <a:cs typeface="Times New Roman" pitchFamily="18" charset="0"/>
              </a:rPr>
              <a:t>z </a:t>
            </a:r>
            <a:r>
              <a:rPr lang="pl-PL" dirty="0">
                <a:solidFill>
                  <a:srgbClr val="002060"/>
                </a:solidFill>
                <a:latin typeface="Times New Roman" pitchFamily="18" charset="0"/>
                <a:cs typeface="Times New Roman" pitchFamily="18" charset="0"/>
              </a:rPr>
              <a:t>wnioskiem o płatność, w ramach którego będzie rozliczana ostatnia rata zapłacona z tytułu wykonania umowy leasingu) – w przypadku gdy wymaga tego specyfika </a:t>
            </a:r>
            <a:r>
              <a:rPr lang="pl-PL" dirty="0" smtClean="0">
                <a:solidFill>
                  <a:srgbClr val="002060"/>
                </a:solidFill>
                <a:latin typeface="Times New Roman" pitchFamily="18" charset="0"/>
                <a:cs typeface="Times New Roman" pitchFamily="18" charset="0"/>
              </a:rPr>
              <a:t>operacji;</a:t>
            </a:r>
          </a:p>
          <a:p>
            <a:pPr marL="811213" indent="-633413">
              <a:spcBef>
                <a:spcPts val="1800"/>
              </a:spcBef>
              <a:buFont typeface="Wingdings" pitchFamily="2" charset="2"/>
              <a:buChar char="Ø"/>
            </a:pPr>
            <a:r>
              <a:rPr lang="pl-PL" sz="2600" b="1" u="sng" dirty="0" smtClean="0">
                <a:solidFill>
                  <a:srgbClr val="002060"/>
                </a:solidFill>
                <a:latin typeface="Times New Roman" pitchFamily="18" charset="0"/>
                <a:cs typeface="Times New Roman" pitchFamily="18" charset="0"/>
              </a:rPr>
              <a:t>Pełnomocnictwo</a:t>
            </a:r>
            <a:r>
              <a:rPr lang="pl-PL" sz="2600" dirty="0" smtClean="0">
                <a:solidFill>
                  <a:srgbClr val="002060"/>
                </a:solidFill>
                <a:latin typeface="Times New Roman" pitchFamily="18" charset="0"/>
                <a:cs typeface="Times New Roman" pitchFamily="18" charset="0"/>
              </a:rPr>
              <a:t> </a:t>
            </a:r>
            <a:r>
              <a:rPr lang="pl-PL" dirty="0">
                <a:solidFill>
                  <a:srgbClr val="002060"/>
                </a:solidFill>
                <a:latin typeface="Times New Roman" pitchFamily="18" charset="0"/>
                <a:cs typeface="Times New Roman" pitchFamily="18" charset="0"/>
              </a:rPr>
              <a:t>– w przypadku gdy zostało udzielone</a:t>
            </a:r>
            <a:r>
              <a:rPr lang="pl-PL" dirty="0" smtClean="0">
                <a:solidFill>
                  <a:srgbClr val="002060"/>
                </a:solidFill>
                <a:latin typeface="Times New Roman" pitchFamily="18" charset="0"/>
                <a:cs typeface="Times New Roman" pitchFamily="18" charset="0"/>
              </a:rPr>
              <a:t>.</a:t>
            </a:r>
          </a:p>
          <a:p>
            <a:pPr marL="811213" indent="-633413">
              <a:spcBef>
                <a:spcPts val="1800"/>
              </a:spcBef>
              <a:buFont typeface="Wingdings" pitchFamily="2" charset="2"/>
              <a:buChar char="Ø"/>
            </a:pPr>
            <a:r>
              <a:rPr lang="pl-PL" sz="2600" b="1" u="sng" dirty="0" smtClean="0">
                <a:solidFill>
                  <a:srgbClr val="002060"/>
                </a:solidFill>
                <a:latin typeface="Times New Roman" pitchFamily="18" charset="0"/>
                <a:cs typeface="Times New Roman" pitchFamily="18" charset="0"/>
              </a:rPr>
              <a:t>Uzasadnienie zmian</a:t>
            </a:r>
            <a:r>
              <a:rPr lang="pl-PL" sz="2600" dirty="0" smtClean="0">
                <a:solidFill>
                  <a:srgbClr val="002060"/>
                </a:solidFill>
                <a:latin typeface="Times New Roman" pitchFamily="18" charset="0"/>
                <a:cs typeface="Times New Roman" pitchFamily="18" charset="0"/>
              </a:rPr>
              <a:t> </a:t>
            </a:r>
            <a:r>
              <a:rPr lang="pl-PL" dirty="0" smtClean="0">
                <a:solidFill>
                  <a:srgbClr val="002060"/>
                </a:solidFill>
                <a:latin typeface="Times New Roman" pitchFamily="18" charset="0"/>
                <a:cs typeface="Times New Roman" pitchFamily="18" charset="0"/>
              </a:rPr>
              <a:t>dokonanych w poszczególnych pozycjach zestawienia rzeczowo-finansowego </a:t>
            </a:r>
          </a:p>
          <a:p>
            <a:pPr marL="463550" indent="-285750">
              <a:spcBef>
                <a:spcPts val="1800"/>
              </a:spcBef>
              <a:buFont typeface="Wingdings" pitchFamily="2" charset="2"/>
              <a:buChar char="ü"/>
            </a:pPr>
            <a:r>
              <a:rPr lang="pl-PL" sz="1600" dirty="0" smtClean="0">
                <a:solidFill>
                  <a:srgbClr val="002060"/>
                </a:solidFill>
                <a:latin typeface="Times New Roman" pitchFamily="18" charset="0"/>
                <a:cs typeface="Times New Roman" pitchFamily="18" charset="0"/>
              </a:rPr>
              <a:t>W </a:t>
            </a:r>
            <a:r>
              <a:rPr lang="pl-PL" sz="1600" dirty="0">
                <a:solidFill>
                  <a:srgbClr val="002060"/>
                </a:solidFill>
                <a:latin typeface="Times New Roman" pitchFamily="18" charset="0"/>
                <a:cs typeface="Times New Roman" pitchFamily="18" charset="0"/>
              </a:rPr>
              <a:t>przypadku gdy koszty kwalifikowalne projektu wykazane w danej pozycji zestawienia rzeczowo-finansowego będą wyższe niż w zestawieniu dołączonym do umowy </a:t>
            </a:r>
            <a:r>
              <a:rPr lang="pl-PL" sz="1600" dirty="0" smtClean="0">
                <a:solidFill>
                  <a:srgbClr val="002060"/>
                </a:solidFill>
                <a:latin typeface="Times New Roman" pitchFamily="18" charset="0"/>
                <a:cs typeface="Times New Roman" pitchFamily="18" charset="0"/>
              </a:rPr>
              <a:t>o </a:t>
            </a:r>
            <a:r>
              <a:rPr lang="pl-PL" sz="1600" dirty="0">
                <a:solidFill>
                  <a:srgbClr val="002060"/>
                </a:solidFill>
                <a:latin typeface="Times New Roman" pitchFamily="18" charset="0"/>
                <a:cs typeface="Times New Roman" pitchFamily="18" charset="0"/>
              </a:rPr>
              <a:t>dofinansowanie, </a:t>
            </a:r>
            <a:r>
              <a:rPr lang="pl-PL" sz="1600" dirty="0" smtClean="0">
                <a:solidFill>
                  <a:srgbClr val="002060"/>
                </a:solidFill>
                <a:latin typeface="Times New Roman" pitchFamily="18" charset="0"/>
                <a:cs typeface="Times New Roman" pitchFamily="18" charset="0"/>
              </a:rPr>
              <a:t>koszty </a:t>
            </a:r>
            <a:r>
              <a:rPr lang="pl-PL" sz="1600" dirty="0">
                <a:solidFill>
                  <a:srgbClr val="002060"/>
                </a:solidFill>
                <a:latin typeface="Times New Roman" pitchFamily="18" charset="0"/>
                <a:cs typeface="Times New Roman" pitchFamily="18" charset="0"/>
              </a:rPr>
              <a:t>te mogą być uwzględnione </a:t>
            </a:r>
            <a:r>
              <a:rPr lang="pl-PL" sz="1600" dirty="0" smtClean="0">
                <a:solidFill>
                  <a:srgbClr val="002060"/>
                </a:solidFill>
                <a:latin typeface="Times New Roman" pitchFamily="18" charset="0"/>
                <a:cs typeface="Times New Roman" pitchFamily="18" charset="0"/>
              </a:rPr>
              <a:t>w </a:t>
            </a:r>
            <a:r>
              <a:rPr lang="pl-PL" sz="1600" dirty="0">
                <a:solidFill>
                  <a:srgbClr val="002060"/>
                </a:solidFill>
                <a:latin typeface="Times New Roman" pitchFamily="18" charset="0"/>
                <a:cs typeface="Times New Roman" pitchFamily="18" charset="0"/>
              </a:rPr>
              <a:t>wysokości faktycznie poniesionej na uzasadniony wniosek beneficjenta. Należy jednak pamiętać, że kwota pomocy zawarta w umowie nie może ulec zwiększeniu</a:t>
            </a:r>
            <a:r>
              <a:rPr lang="pl-PL" sz="1600" dirty="0" smtClean="0">
                <a:solidFill>
                  <a:srgbClr val="002060"/>
                </a:solidFill>
                <a:latin typeface="Times New Roman" pitchFamily="18" charset="0"/>
                <a:cs typeface="Times New Roman" pitchFamily="18" charset="0"/>
              </a:rPr>
              <a:t>.</a:t>
            </a:r>
          </a:p>
          <a:p>
            <a:pPr marL="45720" indent="0">
              <a:buNone/>
            </a:pPr>
            <a:endParaRPr lang="pl-PL" dirty="0"/>
          </a:p>
        </p:txBody>
      </p:sp>
      <p:sp>
        <p:nvSpPr>
          <p:cNvPr id="2" name="Tytuł 1"/>
          <p:cNvSpPr>
            <a:spLocks noGrp="1"/>
          </p:cNvSpPr>
          <p:nvPr>
            <p:ph type="title"/>
          </p:nvPr>
        </p:nvSpPr>
        <p:spPr/>
        <p:txBody>
          <a:bodyPr>
            <a:normAutofit/>
          </a:bodyPr>
          <a:lstStyle/>
          <a:p>
            <a:r>
              <a:rPr lang="pl-PL" sz="3200" b="1" dirty="0">
                <a:solidFill>
                  <a:srgbClr val="212745"/>
                </a:solidFill>
                <a:effectLst>
                  <a:outerShdw blurRad="38100" dist="38100" dir="2700000" algn="tl">
                    <a:srgbClr val="000000">
                      <a:alpha val="43137"/>
                    </a:srgbClr>
                  </a:outerShdw>
                </a:effectLst>
                <a:cs typeface="Times New Roman" pitchFamily="18" charset="0"/>
              </a:rPr>
              <a:t>ZAŁĄCZNIKI, KTÓRE NALEŻY DOSTARCZYĆ WRAZ Z WNIOSKIEM O PŁATNOŚĆ</a:t>
            </a:r>
            <a:endParaRPr lang="pl-PL" sz="3200" dirty="0"/>
          </a:p>
        </p:txBody>
      </p:sp>
    </p:spTree>
    <p:extLst>
      <p:ext uri="{BB962C8B-B14F-4D97-AF65-F5344CB8AC3E}">
        <p14:creationId xmlns:p14="http://schemas.microsoft.com/office/powerpoint/2010/main" val="3908506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44824"/>
            <a:ext cx="8640959" cy="4281339"/>
          </a:xfrm>
        </p:spPr>
        <p:txBody>
          <a:bodyPr>
            <a:normAutofit fontScale="62500" lnSpcReduction="20000"/>
          </a:bodyPr>
          <a:lstStyle/>
          <a:p>
            <a:pPr marL="811213" indent="-722313">
              <a:spcBef>
                <a:spcPts val="1800"/>
              </a:spcBef>
              <a:buFont typeface="Wingdings" pitchFamily="2" charset="2"/>
              <a:buChar char="Ø"/>
            </a:pPr>
            <a:r>
              <a:rPr lang="pl-PL" sz="2400" b="1" u="sng" dirty="0">
                <a:solidFill>
                  <a:srgbClr val="002060"/>
                </a:solidFill>
                <a:latin typeface="Times New Roman" pitchFamily="18" charset="0"/>
                <a:cs typeface="Times New Roman" pitchFamily="18" charset="0"/>
              </a:rPr>
              <a:t>Dokumenty związane z zakupem </a:t>
            </a:r>
            <a:r>
              <a:rPr lang="pl-PL" sz="2400" b="1" u="sng" dirty="0" smtClean="0">
                <a:solidFill>
                  <a:srgbClr val="002060"/>
                </a:solidFill>
                <a:latin typeface="Times New Roman" pitchFamily="18" charset="0"/>
                <a:cs typeface="Times New Roman" pitchFamily="18" charset="0"/>
              </a:rPr>
              <a:t>maszyn i</a:t>
            </a:r>
            <a:r>
              <a:rPr lang="pl-PL" sz="2400" b="1" u="sng" dirty="0">
                <a:solidFill>
                  <a:srgbClr val="002060"/>
                </a:solidFill>
                <a:latin typeface="Times New Roman" pitchFamily="18" charset="0"/>
                <a:cs typeface="Times New Roman" pitchFamily="18" charset="0"/>
              </a:rPr>
              <a:t> urządzeń </a:t>
            </a:r>
            <a:r>
              <a:rPr lang="pl-PL" sz="2400" b="1" u="sng" dirty="0" smtClean="0">
                <a:solidFill>
                  <a:srgbClr val="002060"/>
                </a:solidFill>
                <a:latin typeface="Times New Roman" pitchFamily="18" charset="0"/>
                <a:cs typeface="Times New Roman" pitchFamily="18" charset="0"/>
              </a:rPr>
              <a:t>używanych</a:t>
            </a:r>
            <a:endParaRPr lang="pl-PL" sz="2400" u="sng" dirty="0" smtClean="0">
              <a:solidFill>
                <a:srgbClr val="002060"/>
              </a:solidFill>
              <a:latin typeface="Times New Roman" pitchFamily="18" charset="0"/>
              <a:cs typeface="Times New Roman" pitchFamily="18" charset="0"/>
            </a:endParaRPr>
          </a:p>
          <a:p>
            <a:pPr marL="45720" indent="0">
              <a:buNone/>
            </a:pPr>
            <a:endParaRPr lang="pl-PL" dirty="0" smtClean="0">
              <a:solidFill>
                <a:srgbClr val="002060"/>
              </a:solidFill>
              <a:latin typeface="Times New Roman" pitchFamily="18" charset="0"/>
              <a:cs typeface="Times New Roman" pitchFamily="18" charset="0"/>
            </a:endParaRPr>
          </a:p>
          <a:p>
            <a:pPr marL="45720" indent="0">
              <a:buNone/>
            </a:pPr>
            <a:r>
              <a:rPr lang="pl-PL" b="1" dirty="0" smtClean="0">
                <a:solidFill>
                  <a:srgbClr val="002060"/>
                </a:solidFill>
                <a:latin typeface="Times New Roman" pitchFamily="18" charset="0"/>
                <a:cs typeface="Times New Roman" pitchFamily="18" charset="0"/>
              </a:rPr>
              <a:t>Maszyny </a:t>
            </a:r>
            <a:r>
              <a:rPr lang="pl-PL" b="1" dirty="0">
                <a:solidFill>
                  <a:srgbClr val="002060"/>
                </a:solidFill>
                <a:latin typeface="Times New Roman" pitchFamily="18" charset="0"/>
                <a:cs typeface="Times New Roman" pitchFamily="18" charset="0"/>
              </a:rPr>
              <a:t>i urządzenia </a:t>
            </a:r>
            <a:r>
              <a:rPr lang="pl-PL" dirty="0">
                <a:solidFill>
                  <a:srgbClr val="002060"/>
                </a:solidFill>
                <a:latin typeface="Times New Roman" pitchFamily="18" charset="0"/>
                <a:cs typeface="Times New Roman" pitchFamily="18" charset="0"/>
              </a:rPr>
              <a:t>używane</a:t>
            </a:r>
            <a:r>
              <a:rPr lang="pl-PL" b="1" dirty="0">
                <a:solidFill>
                  <a:srgbClr val="002060"/>
                </a:solidFill>
                <a:latin typeface="Times New Roman" pitchFamily="18" charset="0"/>
                <a:cs typeface="Times New Roman" pitchFamily="18" charset="0"/>
              </a:rPr>
              <a:t> </a:t>
            </a:r>
            <a:r>
              <a:rPr lang="pl-PL" dirty="0">
                <a:solidFill>
                  <a:srgbClr val="002060"/>
                </a:solidFill>
                <a:latin typeface="Times New Roman" pitchFamily="18" charset="0"/>
                <a:cs typeface="Times New Roman" pitchFamily="18" charset="0"/>
              </a:rPr>
              <a:t>mogą być kosztem </a:t>
            </a:r>
            <a:r>
              <a:rPr lang="pl-PL" dirty="0" smtClean="0">
                <a:solidFill>
                  <a:srgbClr val="002060"/>
                </a:solidFill>
                <a:latin typeface="Times New Roman" pitchFamily="18" charset="0"/>
                <a:cs typeface="Times New Roman" pitchFamily="18" charset="0"/>
              </a:rPr>
              <a:t>kwalifikowalnym </a:t>
            </a:r>
            <a:r>
              <a:rPr lang="pl-PL" dirty="0">
                <a:solidFill>
                  <a:srgbClr val="002060"/>
                </a:solidFill>
                <a:latin typeface="Times New Roman" pitchFamily="18" charset="0"/>
                <a:cs typeface="Times New Roman" pitchFamily="18" charset="0"/>
              </a:rPr>
              <a:t>m.in. pod warunkiem, iż zostały zakupione od pomiotu </a:t>
            </a:r>
            <a:r>
              <a:rPr lang="pl-PL" dirty="0" smtClean="0">
                <a:solidFill>
                  <a:srgbClr val="002060"/>
                </a:solidFill>
                <a:latin typeface="Times New Roman" pitchFamily="18" charset="0"/>
                <a:cs typeface="Times New Roman" pitchFamily="18" charset="0"/>
              </a:rPr>
              <a:t>prowadzącego </a:t>
            </a:r>
            <a:r>
              <a:rPr lang="pl-PL" dirty="0">
                <a:solidFill>
                  <a:srgbClr val="002060"/>
                </a:solidFill>
                <a:latin typeface="Times New Roman" pitchFamily="18" charset="0"/>
                <a:cs typeface="Times New Roman" pitchFamily="18" charset="0"/>
              </a:rPr>
              <a:t>działalność gospodarczą w zakresie sprzedaży takich maszyn lub urządzeń.  Do </a:t>
            </a:r>
            <a:r>
              <a:rPr lang="pl-PL" i="1" dirty="0">
                <a:solidFill>
                  <a:srgbClr val="002060"/>
                </a:solidFill>
                <a:latin typeface="Times New Roman" pitchFamily="18" charset="0"/>
                <a:cs typeface="Times New Roman" pitchFamily="18" charset="0"/>
              </a:rPr>
              <a:t>wniosku o płatność</a:t>
            </a:r>
            <a:r>
              <a:rPr lang="pl-PL" dirty="0">
                <a:solidFill>
                  <a:srgbClr val="002060"/>
                </a:solidFill>
                <a:latin typeface="Times New Roman" pitchFamily="18" charset="0"/>
                <a:cs typeface="Times New Roman" pitchFamily="18" charset="0"/>
              </a:rPr>
              <a:t> Beneficjent obowiązkowo musi załączyć </a:t>
            </a:r>
            <a:r>
              <a:rPr lang="pl-PL" b="1" i="1" u="sng" dirty="0">
                <a:solidFill>
                  <a:srgbClr val="002060"/>
                </a:solidFill>
                <a:latin typeface="Times New Roman" pitchFamily="18" charset="0"/>
                <a:cs typeface="Times New Roman" pitchFamily="18" charset="0"/>
              </a:rPr>
              <a:t>wycenę wraz z opinią rzeczoznawcy:</a:t>
            </a:r>
            <a:endParaRPr lang="pl-PL" b="1" dirty="0">
              <a:solidFill>
                <a:srgbClr val="002060"/>
              </a:solidFill>
              <a:latin typeface="Times New Roman" pitchFamily="18" charset="0"/>
              <a:cs typeface="Times New Roman" pitchFamily="18" charset="0"/>
            </a:endParaRPr>
          </a:p>
          <a:p>
            <a:pPr marL="539750" lvl="0" indent="-361950">
              <a:buFont typeface="Wingdings" pitchFamily="2" charset="2"/>
              <a:buChar char="v"/>
            </a:pPr>
            <a:r>
              <a:rPr lang="pl-PL" dirty="0" smtClean="0">
                <a:solidFill>
                  <a:srgbClr val="002060"/>
                </a:solidFill>
                <a:latin typeface="Times New Roman" pitchFamily="18" charset="0"/>
                <a:cs typeface="Times New Roman" pitchFamily="18" charset="0"/>
              </a:rPr>
              <a:t>określającą </a:t>
            </a:r>
            <a:r>
              <a:rPr lang="pl-PL" dirty="0">
                <a:solidFill>
                  <a:srgbClr val="002060"/>
                </a:solidFill>
                <a:latin typeface="Times New Roman" pitchFamily="18" charset="0"/>
                <a:cs typeface="Times New Roman" pitchFamily="18" charset="0"/>
              </a:rPr>
              <a:t>wartość rynkową zakupionych maszyn i urządzeń </a:t>
            </a:r>
            <a:r>
              <a:rPr lang="pl-PL" dirty="0" smtClean="0">
                <a:solidFill>
                  <a:srgbClr val="002060"/>
                </a:solidFill>
                <a:latin typeface="Times New Roman" pitchFamily="18" charset="0"/>
                <a:cs typeface="Times New Roman" pitchFamily="18" charset="0"/>
              </a:rPr>
              <a:t>używanych,</a:t>
            </a:r>
          </a:p>
          <a:p>
            <a:pPr marL="539750" lvl="0" indent="-361950">
              <a:buFont typeface="Wingdings" pitchFamily="2" charset="2"/>
              <a:buChar char="v"/>
            </a:pPr>
            <a:r>
              <a:rPr lang="pl-PL" dirty="0" smtClean="0">
                <a:solidFill>
                  <a:srgbClr val="002060"/>
                </a:solidFill>
                <a:latin typeface="Times New Roman" pitchFamily="18" charset="0"/>
                <a:cs typeface="Times New Roman" pitchFamily="18" charset="0"/>
              </a:rPr>
              <a:t>potwierdzającą</a:t>
            </a:r>
            <a:r>
              <a:rPr lang="pl-PL" dirty="0">
                <a:solidFill>
                  <a:srgbClr val="002060"/>
                </a:solidFill>
                <a:latin typeface="Times New Roman" pitchFamily="18" charset="0"/>
                <a:cs typeface="Times New Roman" pitchFamily="18" charset="0"/>
              </a:rPr>
              <a:t>, że są sprawne i mają właściwości techniczne niezbędne do realizacji operacji oraz spełniają obowiązujące normy i standardy. </a:t>
            </a:r>
            <a:endParaRPr lang="pl-PL" sz="2400" dirty="0" smtClean="0">
              <a:solidFill>
                <a:srgbClr val="002060"/>
              </a:solidFill>
              <a:latin typeface="Times New Roman" pitchFamily="18" charset="0"/>
              <a:cs typeface="Times New Roman" pitchFamily="18" charset="0"/>
            </a:endParaRPr>
          </a:p>
          <a:p>
            <a:pPr>
              <a:spcBef>
                <a:spcPts val="1800"/>
              </a:spcBef>
              <a:buFont typeface="Wingdings" pitchFamily="2" charset="2"/>
              <a:buChar char="Ø"/>
            </a:pPr>
            <a:r>
              <a:rPr lang="pl-PL" sz="2400" dirty="0" smtClean="0">
                <a:solidFill>
                  <a:srgbClr val="002060"/>
                </a:solidFill>
                <a:latin typeface="Times New Roman" pitchFamily="18" charset="0"/>
                <a:cs typeface="Times New Roman" pitchFamily="18" charset="0"/>
              </a:rPr>
              <a:t>W</a:t>
            </a:r>
            <a:r>
              <a:rPr lang="pl-PL" dirty="0" smtClean="0">
                <a:solidFill>
                  <a:srgbClr val="002060"/>
                </a:solidFill>
                <a:latin typeface="Times New Roman" pitchFamily="18" charset="0"/>
                <a:cs typeface="Times New Roman" pitchFamily="18" charset="0"/>
              </a:rPr>
              <a:t> innych przypadkach (np. kajak) należy dostarczyć oświadczenie </a:t>
            </a:r>
            <a:r>
              <a:rPr lang="pl-PL" dirty="0">
                <a:solidFill>
                  <a:srgbClr val="002060"/>
                </a:solidFill>
                <a:latin typeface="Times New Roman" pitchFamily="18" charset="0"/>
                <a:cs typeface="Times New Roman" pitchFamily="18" charset="0"/>
              </a:rPr>
              <a:t>Beneficjenta potwierdzające, że wartość rynkowa nie przewyższa wartości nowego </a:t>
            </a:r>
            <a:r>
              <a:rPr lang="pl-PL" dirty="0" smtClean="0">
                <a:solidFill>
                  <a:srgbClr val="002060"/>
                </a:solidFill>
                <a:latin typeface="Times New Roman" pitchFamily="18" charset="0"/>
                <a:cs typeface="Times New Roman" pitchFamily="18" charset="0"/>
              </a:rPr>
              <a:t>sprzętu oraz  potwierdzające spełnianie wymagań technicznych przez sprzęt.</a:t>
            </a:r>
          </a:p>
          <a:p>
            <a:pPr>
              <a:spcBef>
                <a:spcPts val="1800"/>
              </a:spcBef>
              <a:buFont typeface="Wingdings" pitchFamily="2" charset="2"/>
              <a:buChar char="Ø"/>
            </a:pPr>
            <a:endParaRPr lang="pl-PL" dirty="0" smtClean="0">
              <a:solidFill>
                <a:srgbClr val="002060"/>
              </a:solidFill>
              <a:latin typeface="Times New Roman" pitchFamily="18" charset="0"/>
              <a:cs typeface="Times New Roman" pitchFamily="18" charset="0"/>
            </a:endParaRPr>
          </a:p>
          <a:p>
            <a:pPr marL="45720" indent="0">
              <a:spcBef>
                <a:spcPts val="0"/>
              </a:spcBef>
              <a:spcAft>
                <a:spcPts val="0"/>
              </a:spcAft>
              <a:buNone/>
            </a:pPr>
            <a:r>
              <a:rPr lang="pl-PL" b="1" u="sng" dirty="0" smtClean="0">
                <a:solidFill>
                  <a:srgbClr val="002060"/>
                </a:solidFill>
                <a:latin typeface="Times New Roman" pitchFamily="18" charset="0"/>
                <a:cs typeface="Times New Roman" pitchFamily="18" charset="0"/>
              </a:rPr>
              <a:t>Kosztem </a:t>
            </a:r>
            <a:r>
              <a:rPr lang="pl-PL" b="1" u="sng" dirty="0">
                <a:solidFill>
                  <a:srgbClr val="002060"/>
                </a:solidFill>
                <a:latin typeface="Times New Roman" pitchFamily="18" charset="0"/>
                <a:cs typeface="Times New Roman" pitchFamily="18" charset="0"/>
              </a:rPr>
              <a:t>niekwalifikowalnym</a:t>
            </a:r>
            <a:r>
              <a:rPr lang="pl-PL" b="1" dirty="0">
                <a:solidFill>
                  <a:srgbClr val="002060"/>
                </a:solidFill>
                <a:latin typeface="Times New Roman" pitchFamily="18" charset="0"/>
                <a:cs typeface="Times New Roman" pitchFamily="18" charset="0"/>
              </a:rPr>
              <a:t> jest koszt zakupu używanych maszyn, urządzeń lub innego sprzętu, jeżeli:</a:t>
            </a:r>
          </a:p>
          <a:p>
            <a:pPr marL="45720" indent="0">
              <a:spcBef>
                <a:spcPts val="0"/>
              </a:spcBef>
              <a:spcAft>
                <a:spcPts val="0"/>
              </a:spcAft>
              <a:buNone/>
            </a:pPr>
            <a:r>
              <a:rPr lang="pl-PL" dirty="0" smtClean="0">
                <a:solidFill>
                  <a:srgbClr val="002060"/>
                </a:solidFill>
                <a:latin typeface="Times New Roman" pitchFamily="18" charset="0"/>
                <a:cs typeface="Times New Roman" pitchFamily="18" charset="0"/>
              </a:rPr>
              <a:t>• </a:t>
            </a:r>
            <a:r>
              <a:rPr lang="pl-PL" dirty="0">
                <a:solidFill>
                  <a:srgbClr val="002060"/>
                </a:solidFill>
                <a:latin typeface="Times New Roman" pitchFamily="18" charset="0"/>
                <a:cs typeface="Times New Roman" pitchFamily="18" charset="0"/>
              </a:rPr>
              <a:t>zostały zakupione z udziałem środków publicznych w okresie 5 lat poprzedzających rok ich nabycia,</a:t>
            </a:r>
          </a:p>
          <a:p>
            <a:pPr marL="45720" indent="0">
              <a:spcBef>
                <a:spcPts val="0"/>
              </a:spcBef>
              <a:spcAft>
                <a:spcPts val="0"/>
              </a:spcAft>
              <a:buNone/>
            </a:pPr>
            <a:r>
              <a:rPr lang="pl-PL" dirty="0" smtClean="0">
                <a:solidFill>
                  <a:srgbClr val="002060"/>
                </a:solidFill>
                <a:latin typeface="Times New Roman" pitchFamily="18" charset="0"/>
                <a:cs typeface="Times New Roman" pitchFamily="18" charset="0"/>
              </a:rPr>
              <a:t>• </a:t>
            </a:r>
            <a:r>
              <a:rPr lang="pl-PL" dirty="0">
                <a:solidFill>
                  <a:srgbClr val="002060"/>
                </a:solidFill>
                <a:latin typeface="Times New Roman" pitchFamily="18" charset="0"/>
                <a:cs typeface="Times New Roman" pitchFamily="18" charset="0"/>
              </a:rPr>
              <a:t>ich wartość rynkowa przewyższa wartość nowych maszyn, urządzeń lub innego sprzętu tego samego typu,</a:t>
            </a:r>
          </a:p>
          <a:p>
            <a:pPr marL="45720" indent="0">
              <a:spcBef>
                <a:spcPts val="0"/>
              </a:spcBef>
              <a:spcAft>
                <a:spcPts val="0"/>
              </a:spcAft>
              <a:buNone/>
            </a:pPr>
            <a:r>
              <a:rPr lang="pl-PL" dirty="0" smtClean="0">
                <a:solidFill>
                  <a:srgbClr val="002060"/>
                </a:solidFill>
                <a:latin typeface="Times New Roman" pitchFamily="18" charset="0"/>
                <a:cs typeface="Times New Roman" pitchFamily="18" charset="0"/>
              </a:rPr>
              <a:t>• </a:t>
            </a:r>
            <a:r>
              <a:rPr lang="pl-PL" dirty="0">
                <a:solidFill>
                  <a:srgbClr val="002060"/>
                </a:solidFill>
                <a:latin typeface="Times New Roman" pitchFamily="18" charset="0"/>
                <a:cs typeface="Times New Roman" pitchFamily="18" charset="0"/>
              </a:rPr>
              <a:t>nie spełniają wymagań technicznych.</a:t>
            </a:r>
          </a:p>
          <a:p>
            <a:pPr>
              <a:spcBef>
                <a:spcPts val="1800"/>
              </a:spcBef>
              <a:buFont typeface="Wingdings" pitchFamily="2" charset="2"/>
              <a:buChar char="Ø"/>
            </a:pPr>
            <a:endParaRPr lang="pl-PL" dirty="0" smtClean="0">
              <a:solidFill>
                <a:srgbClr val="002060"/>
              </a:solidFill>
              <a:latin typeface="Times New Roman" pitchFamily="18" charset="0"/>
              <a:cs typeface="Times New Roman" pitchFamily="18" charset="0"/>
            </a:endParaRPr>
          </a:p>
        </p:txBody>
      </p:sp>
      <p:sp>
        <p:nvSpPr>
          <p:cNvPr id="2" name="Tytuł 1"/>
          <p:cNvSpPr>
            <a:spLocks noGrp="1"/>
          </p:cNvSpPr>
          <p:nvPr>
            <p:ph type="title"/>
          </p:nvPr>
        </p:nvSpPr>
        <p:spPr/>
        <p:txBody>
          <a:bodyPr>
            <a:normAutofit fontScale="90000"/>
          </a:bodyPr>
          <a:lstStyle/>
          <a:p>
            <a:r>
              <a:rPr lang="pl-PL" sz="3600" b="1" dirty="0">
                <a:solidFill>
                  <a:srgbClr val="212745"/>
                </a:solidFill>
                <a:effectLst>
                  <a:outerShdw blurRad="38100" dist="38100" dir="2700000" algn="tl">
                    <a:srgbClr val="000000">
                      <a:alpha val="43137"/>
                    </a:srgbClr>
                  </a:outerShdw>
                </a:effectLst>
                <a:cs typeface="Times New Roman" pitchFamily="18" charset="0"/>
              </a:rPr>
              <a:t>ZAŁĄCZNIKI, KTÓRE NALEŻY DOSTARCZYĆ WRAZ Z WNIOSKIEM O PŁATNOŚ</a:t>
            </a:r>
            <a:r>
              <a:rPr lang="pl-PL" b="1" dirty="0">
                <a:solidFill>
                  <a:srgbClr val="212745"/>
                </a:solidFill>
                <a:effectLst>
                  <a:outerShdw blurRad="38100" dist="38100" dir="2700000" algn="tl">
                    <a:srgbClr val="000000">
                      <a:alpha val="43137"/>
                    </a:srgbClr>
                  </a:outerShdw>
                </a:effectLst>
                <a:cs typeface="Times New Roman" pitchFamily="18" charset="0"/>
              </a:rPr>
              <a:t>Ć</a:t>
            </a:r>
            <a:endParaRPr lang="pl-PL" dirty="0"/>
          </a:p>
        </p:txBody>
      </p:sp>
    </p:spTree>
    <p:extLst>
      <p:ext uri="{BB962C8B-B14F-4D97-AF65-F5344CB8AC3E}">
        <p14:creationId xmlns:p14="http://schemas.microsoft.com/office/powerpoint/2010/main" val="2429646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504" y="1916832"/>
            <a:ext cx="8784975" cy="4608512"/>
          </a:xfrm>
        </p:spPr>
        <p:txBody>
          <a:bodyPr>
            <a:normAutofit/>
          </a:bodyPr>
          <a:lstStyle/>
          <a:p>
            <a:pPr marL="722313" lvl="0" indent="-633413">
              <a:buFont typeface="Wingdings" pitchFamily="2" charset="2"/>
              <a:buChar char="Ø"/>
            </a:pPr>
            <a:r>
              <a:rPr lang="pl-PL" sz="2400" b="1" u="sng" dirty="0" smtClean="0">
                <a:solidFill>
                  <a:srgbClr val="002060"/>
                </a:solidFill>
                <a:latin typeface="Times New Roman" pitchFamily="18" charset="0"/>
                <a:cs typeface="Times New Roman" pitchFamily="18" charset="0"/>
              </a:rPr>
              <a:t>Pisemne </a:t>
            </a:r>
            <a:r>
              <a:rPr lang="pl-PL" sz="2400" b="1" u="sng" dirty="0">
                <a:solidFill>
                  <a:srgbClr val="002060"/>
                </a:solidFill>
                <a:latin typeface="Times New Roman" pitchFamily="18" charset="0"/>
                <a:cs typeface="Times New Roman" pitchFamily="18" charset="0"/>
              </a:rPr>
              <a:t>oświadczenie beneficjenta</a:t>
            </a:r>
            <a:r>
              <a:rPr lang="pl-PL" dirty="0">
                <a:solidFill>
                  <a:srgbClr val="002060"/>
                </a:solidFill>
                <a:latin typeface="Times New Roman" pitchFamily="18" charset="0"/>
                <a:cs typeface="Times New Roman" pitchFamily="18" charset="0"/>
              </a:rPr>
              <a:t>, </a:t>
            </a:r>
            <a:r>
              <a:rPr lang="pl-PL" sz="2000" dirty="0">
                <a:solidFill>
                  <a:srgbClr val="002060"/>
                </a:solidFill>
                <a:latin typeface="Times New Roman" pitchFamily="18" charset="0"/>
                <a:cs typeface="Times New Roman" pitchFamily="18" charset="0"/>
              </a:rPr>
              <a:t>że używane </a:t>
            </a:r>
            <a:r>
              <a:rPr lang="pl-PL" sz="2000" dirty="0" smtClean="0">
                <a:solidFill>
                  <a:srgbClr val="002060"/>
                </a:solidFill>
                <a:latin typeface="Times New Roman" pitchFamily="18" charset="0"/>
                <a:cs typeface="Times New Roman" pitchFamily="18" charset="0"/>
              </a:rPr>
              <a:t>maszyny</a:t>
            </a:r>
            <a:r>
              <a:rPr lang="pl-PL" sz="2000" dirty="0">
                <a:solidFill>
                  <a:srgbClr val="002060"/>
                </a:solidFill>
                <a:latin typeface="Times New Roman" pitchFamily="18" charset="0"/>
                <a:cs typeface="Times New Roman" pitchFamily="18" charset="0"/>
              </a:rPr>
              <a:t>, urządzenia lub inny sprzęt w okresie 5 </a:t>
            </a:r>
            <a:r>
              <a:rPr lang="pl-PL" sz="2000" dirty="0" smtClean="0">
                <a:solidFill>
                  <a:srgbClr val="002060"/>
                </a:solidFill>
                <a:latin typeface="Times New Roman" pitchFamily="18" charset="0"/>
                <a:cs typeface="Times New Roman" pitchFamily="18" charset="0"/>
              </a:rPr>
              <a:t>lat poprzedzających </a:t>
            </a:r>
            <a:r>
              <a:rPr lang="pl-PL" sz="2000" dirty="0">
                <a:solidFill>
                  <a:srgbClr val="002060"/>
                </a:solidFill>
                <a:latin typeface="Times New Roman" pitchFamily="18" charset="0"/>
                <a:cs typeface="Times New Roman" pitchFamily="18" charset="0"/>
              </a:rPr>
              <a:t>rok ich nabycia nie zostały zakupione </a:t>
            </a:r>
            <a:r>
              <a:rPr lang="pl-PL" sz="2000" dirty="0" smtClean="0">
                <a:solidFill>
                  <a:srgbClr val="002060"/>
                </a:solidFill>
                <a:latin typeface="Times New Roman" pitchFamily="18" charset="0"/>
                <a:cs typeface="Times New Roman" pitchFamily="18" charset="0"/>
              </a:rPr>
              <a:t>z </a:t>
            </a:r>
            <a:r>
              <a:rPr lang="pl-PL" sz="2000" dirty="0">
                <a:solidFill>
                  <a:srgbClr val="002060"/>
                </a:solidFill>
                <a:latin typeface="Times New Roman" pitchFamily="18" charset="0"/>
                <a:cs typeface="Times New Roman" pitchFamily="18" charset="0"/>
              </a:rPr>
              <a:t>udziałem środków </a:t>
            </a:r>
            <a:r>
              <a:rPr lang="pl-PL" sz="2000" dirty="0" smtClean="0">
                <a:solidFill>
                  <a:srgbClr val="002060"/>
                </a:solidFill>
                <a:latin typeface="Times New Roman" pitchFamily="18" charset="0"/>
                <a:cs typeface="Times New Roman" pitchFamily="18" charset="0"/>
              </a:rPr>
              <a:t>publicznych.</a:t>
            </a:r>
          </a:p>
          <a:p>
            <a:pPr marL="722313" lvl="0" indent="-633413">
              <a:buFont typeface="Wingdings" pitchFamily="2" charset="2"/>
              <a:buChar char="Ø"/>
            </a:pPr>
            <a:r>
              <a:rPr lang="pl-PL" sz="2400" b="1" u="sng" dirty="0" smtClean="0">
                <a:solidFill>
                  <a:srgbClr val="002060"/>
                </a:solidFill>
                <a:latin typeface="Times New Roman" pitchFamily="18" charset="0"/>
                <a:cs typeface="Times New Roman" pitchFamily="18" charset="0"/>
              </a:rPr>
              <a:t>Dokument potwierdzający</a:t>
            </a:r>
            <a:r>
              <a:rPr lang="pl-PL" dirty="0" smtClean="0">
                <a:solidFill>
                  <a:srgbClr val="002060"/>
                </a:solidFill>
                <a:latin typeface="Times New Roman" pitchFamily="18" charset="0"/>
                <a:cs typeface="Times New Roman" pitchFamily="18" charset="0"/>
              </a:rPr>
              <a:t>, </a:t>
            </a:r>
            <a:r>
              <a:rPr lang="pl-PL" sz="2000" dirty="0">
                <a:solidFill>
                  <a:srgbClr val="002060"/>
                </a:solidFill>
                <a:latin typeface="Times New Roman" pitchFamily="18" charset="0"/>
                <a:cs typeface="Times New Roman" pitchFamily="18" charset="0"/>
              </a:rPr>
              <a:t>że maszyny lub urządzenia zostały zakupione od podmiotu prowadzącego działalność gospodarczą </a:t>
            </a:r>
            <a:r>
              <a:rPr lang="pl-PL" sz="2000" dirty="0" smtClean="0">
                <a:solidFill>
                  <a:srgbClr val="002060"/>
                </a:solidFill>
                <a:latin typeface="Times New Roman" pitchFamily="18" charset="0"/>
                <a:cs typeface="Times New Roman" pitchFamily="18" charset="0"/>
              </a:rPr>
              <a:t>w </a:t>
            </a:r>
            <a:r>
              <a:rPr lang="pl-PL" sz="2000" dirty="0">
                <a:solidFill>
                  <a:srgbClr val="002060"/>
                </a:solidFill>
                <a:latin typeface="Times New Roman" pitchFamily="18" charset="0"/>
                <a:cs typeface="Times New Roman" pitchFamily="18" charset="0"/>
              </a:rPr>
              <a:t>zakresie sprzedaży takich maszyn i </a:t>
            </a:r>
            <a:r>
              <a:rPr lang="pl-PL" sz="2000" dirty="0" smtClean="0">
                <a:solidFill>
                  <a:srgbClr val="002060"/>
                </a:solidFill>
                <a:latin typeface="Times New Roman" pitchFamily="18" charset="0"/>
                <a:cs typeface="Times New Roman" pitchFamily="18" charset="0"/>
              </a:rPr>
              <a:t>urządzeń.</a:t>
            </a:r>
          </a:p>
          <a:p>
            <a:pPr marL="722313" lvl="0" indent="-633413">
              <a:buFont typeface="Wingdings" pitchFamily="2" charset="2"/>
              <a:buChar char="Ø"/>
            </a:pPr>
            <a:r>
              <a:rPr lang="pl-PL" sz="2400" b="1" u="sng" dirty="0" smtClean="0">
                <a:solidFill>
                  <a:srgbClr val="002060"/>
                </a:solidFill>
                <a:latin typeface="Times New Roman" pitchFamily="18" charset="0"/>
                <a:cs typeface="Times New Roman" pitchFamily="18" charset="0"/>
              </a:rPr>
              <a:t>Oferty cenowe -</a:t>
            </a:r>
            <a:r>
              <a:rPr lang="pl-PL" b="1" dirty="0" smtClean="0">
                <a:solidFill>
                  <a:srgbClr val="002060"/>
                </a:solidFill>
                <a:latin typeface="Times New Roman" pitchFamily="18" charset="0"/>
                <a:cs typeface="Times New Roman" pitchFamily="18" charset="0"/>
              </a:rPr>
              <a:t> </a:t>
            </a:r>
            <a:r>
              <a:rPr lang="pl-PL" sz="2000" dirty="0" smtClean="0">
                <a:solidFill>
                  <a:srgbClr val="002060"/>
                </a:solidFill>
                <a:latin typeface="Times New Roman" pitchFamily="18" charset="0"/>
                <a:cs typeface="Times New Roman" pitchFamily="18" charset="0"/>
              </a:rPr>
              <a:t>w </a:t>
            </a:r>
            <a:r>
              <a:rPr lang="pl-PL" sz="2000" dirty="0">
                <a:solidFill>
                  <a:srgbClr val="002060"/>
                </a:solidFill>
                <a:latin typeface="Times New Roman" pitchFamily="18" charset="0"/>
                <a:cs typeface="Times New Roman" pitchFamily="18" charset="0"/>
              </a:rPr>
              <a:t>celu zbadania racjonalności kosztów oraz </a:t>
            </a:r>
            <a:r>
              <a:rPr lang="pl-PL" sz="2000" dirty="0" smtClean="0">
                <a:solidFill>
                  <a:srgbClr val="002060"/>
                </a:solidFill>
                <a:latin typeface="Times New Roman" pitchFamily="18" charset="0"/>
                <a:cs typeface="Times New Roman" pitchFamily="18" charset="0"/>
              </a:rPr>
              <a:t>konkurencyjności dokonywanych </a:t>
            </a:r>
            <a:r>
              <a:rPr lang="pl-PL" sz="2000" dirty="0">
                <a:solidFill>
                  <a:srgbClr val="002060"/>
                </a:solidFill>
                <a:latin typeface="Times New Roman" pitchFamily="18" charset="0"/>
                <a:cs typeface="Times New Roman" pitchFamily="18" charset="0"/>
              </a:rPr>
              <a:t>zakupów. </a:t>
            </a:r>
            <a:r>
              <a:rPr lang="pl-PL" sz="2000" dirty="0" smtClean="0">
                <a:solidFill>
                  <a:srgbClr val="002060"/>
                </a:solidFill>
                <a:latin typeface="Times New Roman" pitchFamily="18" charset="0"/>
                <a:cs typeface="Times New Roman" pitchFamily="18" charset="0"/>
              </a:rPr>
              <a:t>W </a:t>
            </a:r>
            <a:r>
              <a:rPr lang="pl-PL" sz="2000" dirty="0">
                <a:solidFill>
                  <a:srgbClr val="002060"/>
                </a:solidFill>
                <a:latin typeface="Times New Roman" pitchFamily="18" charset="0"/>
                <a:cs typeface="Times New Roman" pitchFamily="18" charset="0"/>
              </a:rPr>
              <a:t>przypadku dostarczania rozbudowanych katalogów, cenników, ofert proszę </a:t>
            </a:r>
            <a:r>
              <a:rPr lang="pl-PL" sz="2000" dirty="0" smtClean="0">
                <a:solidFill>
                  <a:srgbClr val="002060"/>
                </a:solidFill>
                <a:latin typeface="Times New Roman" pitchFamily="18" charset="0"/>
                <a:cs typeface="Times New Roman" pitchFamily="18" charset="0"/>
              </a:rPr>
              <a:t>o wyraźne zaznaczenie</a:t>
            </a:r>
            <a:r>
              <a:rPr lang="pl-PL" sz="2000" dirty="0">
                <a:solidFill>
                  <a:srgbClr val="002060"/>
                </a:solidFill>
                <a:latin typeface="Times New Roman" pitchFamily="18" charset="0"/>
                <a:cs typeface="Times New Roman" pitchFamily="18" charset="0"/>
              </a:rPr>
              <a:t>, która pozycja była brana pod uwagę podczas dokonywania wyceny. </a:t>
            </a:r>
            <a:endParaRPr lang="pl-PL" sz="2000" dirty="0" smtClean="0">
              <a:solidFill>
                <a:srgbClr val="002060"/>
              </a:solidFill>
              <a:latin typeface="Times New Roman" pitchFamily="18" charset="0"/>
              <a:cs typeface="Times New Roman" pitchFamily="18" charset="0"/>
            </a:endParaRPr>
          </a:p>
          <a:p>
            <a:pPr marL="722313" indent="-633413">
              <a:buFont typeface="Wingdings" pitchFamily="2" charset="2"/>
              <a:buChar char="Ø"/>
            </a:pPr>
            <a:r>
              <a:rPr lang="pl-PL" sz="2400" b="1" u="sng" dirty="0">
                <a:solidFill>
                  <a:srgbClr val="002060"/>
                </a:solidFill>
                <a:latin typeface="Times New Roman" pitchFamily="18" charset="0"/>
                <a:cs typeface="Times New Roman" pitchFamily="18" charset="0"/>
              </a:rPr>
              <a:t>Sprawozdanie końcowe z realizacji operacji </a:t>
            </a:r>
            <a:r>
              <a:rPr lang="pl-PL" dirty="0">
                <a:solidFill>
                  <a:srgbClr val="002060"/>
                </a:solidFill>
                <a:latin typeface="Times New Roman" pitchFamily="18" charset="0"/>
                <a:cs typeface="Times New Roman" pitchFamily="18" charset="0"/>
              </a:rPr>
              <a:t>– </a:t>
            </a:r>
            <a:br>
              <a:rPr lang="pl-PL" dirty="0">
                <a:solidFill>
                  <a:srgbClr val="002060"/>
                </a:solidFill>
                <a:latin typeface="Times New Roman" pitchFamily="18" charset="0"/>
                <a:cs typeface="Times New Roman" pitchFamily="18" charset="0"/>
              </a:rPr>
            </a:br>
            <a:r>
              <a:rPr lang="pl-PL" sz="2000" dirty="0" smtClean="0">
                <a:solidFill>
                  <a:srgbClr val="002060"/>
                </a:solidFill>
                <a:latin typeface="Times New Roman" pitchFamily="18" charset="0"/>
                <a:cs typeface="Times New Roman" pitchFamily="18" charset="0"/>
              </a:rPr>
              <a:t>w </a:t>
            </a:r>
            <a:r>
              <a:rPr lang="pl-PL" sz="2000" dirty="0">
                <a:solidFill>
                  <a:srgbClr val="002060"/>
                </a:solidFill>
                <a:latin typeface="Times New Roman" pitchFamily="18" charset="0"/>
                <a:cs typeface="Times New Roman" pitchFamily="18" charset="0"/>
              </a:rPr>
              <a:t>przypadku wniosku o płatność </a:t>
            </a:r>
            <a:r>
              <a:rPr lang="pl-PL" sz="2000" dirty="0" smtClean="0">
                <a:solidFill>
                  <a:srgbClr val="002060"/>
                </a:solidFill>
                <a:latin typeface="Times New Roman" pitchFamily="18" charset="0"/>
                <a:cs typeface="Times New Roman" pitchFamily="18" charset="0"/>
              </a:rPr>
              <a:t>końcową, wypełnione zgodnie </a:t>
            </a:r>
            <a:br>
              <a:rPr lang="pl-PL" sz="2000" dirty="0" smtClean="0">
                <a:solidFill>
                  <a:srgbClr val="002060"/>
                </a:solidFill>
                <a:latin typeface="Times New Roman" pitchFamily="18" charset="0"/>
                <a:cs typeface="Times New Roman" pitchFamily="18" charset="0"/>
              </a:rPr>
            </a:br>
            <a:r>
              <a:rPr lang="pl-PL" sz="2000" dirty="0" smtClean="0">
                <a:solidFill>
                  <a:srgbClr val="002060"/>
                </a:solidFill>
                <a:latin typeface="Times New Roman" pitchFamily="18" charset="0"/>
                <a:cs typeface="Times New Roman" pitchFamily="18" charset="0"/>
              </a:rPr>
              <a:t>z instrukcją.</a:t>
            </a:r>
            <a:endParaRPr lang="pl-PL" sz="2000" dirty="0">
              <a:solidFill>
                <a:srgbClr val="002060"/>
              </a:solidFill>
              <a:latin typeface="Times New Roman" pitchFamily="18" charset="0"/>
              <a:cs typeface="Times New Roman" pitchFamily="18" charset="0"/>
            </a:endParaRPr>
          </a:p>
        </p:txBody>
      </p:sp>
      <p:sp>
        <p:nvSpPr>
          <p:cNvPr id="2" name="Tytuł 1"/>
          <p:cNvSpPr>
            <a:spLocks noGrp="1"/>
          </p:cNvSpPr>
          <p:nvPr>
            <p:ph type="title"/>
          </p:nvPr>
        </p:nvSpPr>
        <p:spPr>
          <a:xfrm>
            <a:off x="467544" y="260648"/>
            <a:ext cx="8229600" cy="1252728"/>
          </a:xfrm>
        </p:spPr>
        <p:txBody>
          <a:bodyPr>
            <a:normAutofit/>
          </a:bodyPr>
          <a:lstStyle/>
          <a:p>
            <a:r>
              <a:rPr lang="pl-PL" sz="3200" b="1" dirty="0">
                <a:solidFill>
                  <a:srgbClr val="212745"/>
                </a:solidFill>
                <a:effectLst>
                  <a:outerShdw blurRad="38100" dist="38100" dir="2700000" algn="tl">
                    <a:srgbClr val="000000">
                      <a:alpha val="43137"/>
                    </a:srgbClr>
                  </a:outerShdw>
                </a:effectLst>
                <a:cs typeface="Times New Roman" pitchFamily="18" charset="0"/>
              </a:rPr>
              <a:t>ZAŁĄCZNIKI, KTÓRE NALEŻY DOSTARCZYĆ WRAZ Z WNIOSKIEM O PŁATNOŚĆ</a:t>
            </a:r>
            <a:endParaRPr lang="pl-PL" sz="3200" dirty="0"/>
          </a:p>
        </p:txBody>
      </p:sp>
    </p:spTree>
    <p:extLst>
      <p:ext uri="{BB962C8B-B14F-4D97-AF65-F5344CB8AC3E}">
        <p14:creationId xmlns:p14="http://schemas.microsoft.com/office/powerpoint/2010/main" val="2420926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251520" y="1484784"/>
            <a:ext cx="8640960" cy="4641379"/>
          </a:xfrm>
        </p:spPr>
        <p:txBody>
          <a:bodyPr>
            <a:normAutofit fontScale="92500" lnSpcReduction="10000"/>
          </a:bodyPr>
          <a:lstStyle/>
          <a:p>
            <a:pPr algn="ctr"/>
            <a:endParaRPr lang="pl-PL" sz="3600" b="1" dirty="0" smtClean="0">
              <a:latin typeface="Times New Roman" pitchFamily="18" charset="0"/>
              <a:cs typeface="Times New Roman" pitchFamily="18" charset="0"/>
            </a:endParaRPr>
          </a:p>
          <a:p>
            <a:pPr marL="444500" indent="-355600" algn="l">
              <a:spcBef>
                <a:spcPts val="0"/>
              </a:spcBef>
              <a:spcAft>
                <a:spcPts val="0"/>
              </a:spcAft>
              <a:buFont typeface="Wingdings" pitchFamily="2" charset="2"/>
              <a:buChar char="v"/>
            </a:pPr>
            <a:r>
              <a:rPr lang="pl-PL" sz="2000" dirty="0" smtClean="0">
                <a:solidFill>
                  <a:srgbClr val="002060"/>
                </a:solidFill>
                <a:cs typeface="Times New Roman" pitchFamily="18" charset="0"/>
              </a:rPr>
              <a:t>Wniosek o płatność wraz z wymaganymi załącznikami, w tym dokumentami potwierdzającymi poniesione wydatki </a:t>
            </a:r>
            <a:r>
              <a:rPr lang="pl-PL" sz="2000" u="sng" dirty="0" smtClean="0">
                <a:solidFill>
                  <a:srgbClr val="002060"/>
                </a:solidFill>
                <a:cs typeface="Times New Roman" pitchFamily="18" charset="0"/>
              </a:rPr>
              <a:t>należy złożyć</a:t>
            </a:r>
            <a:r>
              <a:rPr lang="pl-PL" sz="2000" dirty="0" smtClean="0">
                <a:solidFill>
                  <a:srgbClr val="002060"/>
                </a:solidFill>
                <a:cs typeface="Times New Roman" pitchFamily="18" charset="0"/>
              </a:rPr>
              <a:t> w wersji papierowej </a:t>
            </a:r>
            <a:r>
              <a:rPr lang="pl-PL" sz="2000" u="sng" dirty="0" smtClean="0">
                <a:solidFill>
                  <a:srgbClr val="002060"/>
                </a:solidFill>
                <a:cs typeface="Times New Roman" pitchFamily="18" charset="0"/>
              </a:rPr>
              <a:t>bezpośrednio w Samorządzie Województwa</a:t>
            </a:r>
            <a:r>
              <a:rPr lang="pl-PL" sz="2000" dirty="0" smtClean="0">
                <a:solidFill>
                  <a:srgbClr val="002060"/>
                </a:solidFill>
                <a:cs typeface="Times New Roman" pitchFamily="18" charset="0"/>
              </a:rPr>
              <a:t> w </a:t>
            </a:r>
            <a:r>
              <a:rPr lang="pl-PL" sz="2000" b="1" dirty="0" smtClean="0">
                <a:solidFill>
                  <a:srgbClr val="002060"/>
                </a:solidFill>
                <a:cs typeface="Times New Roman" pitchFamily="18" charset="0"/>
              </a:rPr>
              <a:t>terminie określonym w umowie o dofinansowanie</a:t>
            </a:r>
            <a:r>
              <a:rPr lang="pl-PL" sz="2000" dirty="0" smtClean="0">
                <a:solidFill>
                  <a:srgbClr val="002060"/>
                </a:solidFill>
                <a:cs typeface="Times New Roman" pitchFamily="18" charset="0"/>
              </a:rPr>
              <a:t>.</a:t>
            </a:r>
          </a:p>
          <a:p>
            <a:pPr marL="444500" indent="-355600" algn="l">
              <a:spcAft>
                <a:spcPts val="600"/>
              </a:spcAft>
              <a:buFont typeface="Wingdings" pitchFamily="2" charset="2"/>
              <a:buChar char="v"/>
            </a:pPr>
            <a:r>
              <a:rPr lang="pl-PL" sz="2000" dirty="0" smtClean="0">
                <a:solidFill>
                  <a:srgbClr val="002060"/>
                </a:solidFill>
                <a:cs typeface="Times New Roman" pitchFamily="18" charset="0"/>
              </a:rPr>
              <a:t>Należy </a:t>
            </a:r>
            <a:r>
              <a:rPr lang="pl-PL" sz="2000" dirty="0">
                <a:solidFill>
                  <a:srgbClr val="002060"/>
                </a:solidFill>
                <a:cs typeface="Times New Roman" pitchFamily="18" charset="0"/>
              </a:rPr>
              <a:t>przedstawić </a:t>
            </a:r>
            <a:r>
              <a:rPr lang="pl-PL" sz="2000" u="sng" dirty="0">
                <a:solidFill>
                  <a:srgbClr val="002060"/>
                </a:solidFill>
                <a:cs typeface="Times New Roman" pitchFamily="18" charset="0"/>
              </a:rPr>
              <a:t>oryginały</a:t>
            </a:r>
            <a:r>
              <a:rPr lang="pl-PL" sz="2000" dirty="0">
                <a:solidFill>
                  <a:srgbClr val="002060"/>
                </a:solidFill>
                <a:cs typeface="Times New Roman" pitchFamily="18" charset="0"/>
              </a:rPr>
              <a:t> faktur/dokumentów o równoważnej wartości dowodowej oraz dowodów </a:t>
            </a:r>
            <a:r>
              <a:rPr lang="pl-PL" sz="2000" dirty="0" smtClean="0">
                <a:solidFill>
                  <a:srgbClr val="002060"/>
                </a:solidFill>
                <a:cs typeface="Times New Roman" pitchFamily="18" charset="0"/>
              </a:rPr>
              <a:t>zapłaty.</a:t>
            </a:r>
          </a:p>
          <a:p>
            <a:pPr marL="444500" indent="-355600" algn="l">
              <a:buFont typeface="Wingdings" pitchFamily="2" charset="2"/>
              <a:buChar char="v"/>
            </a:pPr>
            <a:r>
              <a:rPr lang="pl-PL" sz="2000" dirty="0" smtClean="0">
                <a:solidFill>
                  <a:srgbClr val="002060"/>
                </a:solidFill>
                <a:cs typeface="Times New Roman" pitchFamily="18" charset="0"/>
              </a:rPr>
              <a:t>Dokumenty </a:t>
            </a:r>
            <a:r>
              <a:rPr lang="pl-PL" sz="2000" dirty="0">
                <a:solidFill>
                  <a:srgbClr val="002060"/>
                </a:solidFill>
                <a:cs typeface="Times New Roman" pitchFamily="18" charset="0"/>
              </a:rPr>
              <a:t>zostaną ostemplowane pieczątką „Przedstawiono do refundacji </a:t>
            </a:r>
            <a:r>
              <a:rPr lang="pl-PL" sz="2000" dirty="0" smtClean="0">
                <a:solidFill>
                  <a:srgbClr val="002060"/>
                </a:solidFill>
                <a:cs typeface="Times New Roman" pitchFamily="18" charset="0"/>
              </a:rPr>
              <a:t>w </a:t>
            </a:r>
            <a:r>
              <a:rPr lang="pl-PL" sz="2000" dirty="0">
                <a:solidFill>
                  <a:srgbClr val="002060"/>
                </a:solidFill>
                <a:cs typeface="Times New Roman" pitchFamily="18" charset="0"/>
              </a:rPr>
              <a:t>ramach Programu Operacyjnego „Zrównoważony rozwój </a:t>
            </a:r>
            <a:r>
              <a:rPr lang="pl-PL" sz="2000" dirty="0" smtClean="0">
                <a:solidFill>
                  <a:srgbClr val="002060"/>
                </a:solidFill>
                <a:cs typeface="Times New Roman" pitchFamily="18" charset="0"/>
              </a:rPr>
              <a:t>sektora rybołówstwa </a:t>
            </a:r>
            <a:r>
              <a:rPr lang="pl-PL" sz="2000" dirty="0">
                <a:solidFill>
                  <a:srgbClr val="002060"/>
                </a:solidFill>
                <a:cs typeface="Times New Roman" pitchFamily="18" charset="0"/>
              </a:rPr>
              <a:t>i nadbrzeżnych obszarów rybackich 2007-2013”, następnie skopiowane </a:t>
            </a:r>
            <a:r>
              <a:rPr lang="pl-PL" sz="2000" dirty="0" smtClean="0">
                <a:solidFill>
                  <a:srgbClr val="002060"/>
                </a:solidFill>
                <a:cs typeface="Times New Roman" pitchFamily="18" charset="0"/>
              </a:rPr>
              <a:t>i </a:t>
            </a:r>
            <a:r>
              <a:rPr lang="pl-PL" sz="2000" dirty="0">
                <a:solidFill>
                  <a:srgbClr val="002060"/>
                </a:solidFill>
                <a:cs typeface="Times New Roman" pitchFamily="18" charset="0"/>
              </a:rPr>
              <a:t>potwierdzone za zgodność z oryginałem przez pracownika </a:t>
            </a:r>
            <a:r>
              <a:rPr lang="pl-PL" sz="2000" dirty="0" smtClean="0">
                <a:solidFill>
                  <a:srgbClr val="002060"/>
                </a:solidFill>
                <a:cs typeface="Times New Roman" pitchFamily="18" charset="0"/>
              </a:rPr>
              <a:t>UM.</a:t>
            </a:r>
          </a:p>
          <a:p>
            <a:pPr marL="444500" indent="-355600" algn="l">
              <a:buFont typeface="Wingdings" pitchFamily="2" charset="2"/>
              <a:buChar char="v"/>
            </a:pPr>
            <a:r>
              <a:rPr lang="pl-PL" sz="2000" dirty="0" smtClean="0">
                <a:solidFill>
                  <a:srgbClr val="002060"/>
                </a:solidFill>
                <a:cs typeface="Times New Roman" pitchFamily="18" charset="0"/>
              </a:rPr>
              <a:t>W </a:t>
            </a:r>
            <a:r>
              <a:rPr lang="pl-PL" sz="2000" dirty="0">
                <a:solidFill>
                  <a:srgbClr val="002060"/>
                </a:solidFill>
                <a:cs typeface="Times New Roman" pitchFamily="18" charset="0"/>
              </a:rPr>
              <a:t>razie wystąpienia jakichkolwiek wątpliwości związanych z dokumentami potwierdzającymi poniesienie wydatków, SW może zażądać od Beneficjenta </a:t>
            </a:r>
            <a:r>
              <a:rPr lang="pl-PL" sz="2000" u="sng" dirty="0">
                <a:solidFill>
                  <a:srgbClr val="002060"/>
                </a:solidFill>
                <a:cs typeface="Times New Roman" pitchFamily="18" charset="0"/>
              </a:rPr>
              <a:t>dodatkowych dokumentów</a:t>
            </a:r>
            <a:r>
              <a:rPr lang="pl-PL" sz="2000" dirty="0">
                <a:solidFill>
                  <a:srgbClr val="002060"/>
                </a:solidFill>
                <a:cs typeface="Times New Roman" pitchFamily="18" charset="0"/>
              </a:rPr>
              <a:t> potwierdzających dokonanie płatności adekwatnych do sposobu dokonania </a:t>
            </a:r>
            <a:r>
              <a:rPr lang="pl-PL" sz="2000" dirty="0" smtClean="0">
                <a:solidFill>
                  <a:srgbClr val="002060"/>
                </a:solidFill>
                <a:cs typeface="Times New Roman" pitchFamily="18" charset="0"/>
              </a:rPr>
              <a:t>zapłaty.</a:t>
            </a:r>
            <a:endParaRPr lang="pl-PL" sz="2000" dirty="0">
              <a:solidFill>
                <a:srgbClr val="002060"/>
              </a:solidFill>
              <a:cs typeface="Times New Roman" pitchFamily="18" charset="0"/>
            </a:endParaRPr>
          </a:p>
          <a:p>
            <a:pPr marL="342900" indent="-342900" algn="l">
              <a:buFont typeface="Wingdings" pitchFamily="2" charset="2"/>
              <a:buChar char="v"/>
            </a:pPr>
            <a:endParaRPr lang="pl-PL" sz="2000" dirty="0" smtClean="0">
              <a:solidFill>
                <a:srgbClr val="002060"/>
              </a:solidFill>
              <a:latin typeface="Times New Roman" pitchFamily="18" charset="0"/>
              <a:cs typeface="Times New Roman" pitchFamily="18" charset="0"/>
            </a:endParaRPr>
          </a:p>
          <a:p>
            <a:pPr marL="342900" indent="-342900" algn="l">
              <a:buFont typeface="Wingdings" pitchFamily="2" charset="2"/>
              <a:buChar char="v"/>
            </a:pPr>
            <a:endParaRPr lang="pl-PL" sz="2000" b="1" dirty="0" smtClean="0">
              <a:solidFill>
                <a:srgbClr val="002060"/>
              </a:solidFill>
              <a:latin typeface="Times New Roman" pitchFamily="18" charset="0"/>
              <a:cs typeface="Times New Roman" pitchFamily="18" charset="0"/>
            </a:endParaRPr>
          </a:p>
          <a:p>
            <a:pPr marL="342900" indent="-342900">
              <a:buFont typeface="Wingdings" pitchFamily="2" charset="2"/>
              <a:buChar char="v"/>
            </a:pPr>
            <a:endParaRPr lang="pl-PL" sz="2000" b="1" dirty="0">
              <a:latin typeface="Times New Roman" pitchFamily="18" charset="0"/>
              <a:cs typeface="Times New Roman" pitchFamily="18" charset="0"/>
            </a:endParaRPr>
          </a:p>
        </p:txBody>
      </p:sp>
      <p:sp>
        <p:nvSpPr>
          <p:cNvPr id="4" name="Tytuł 3"/>
          <p:cNvSpPr>
            <a:spLocks noGrp="1"/>
          </p:cNvSpPr>
          <p:nvPr>
            <p:ph type="title"/>
          </p:nvPr>
        </p:nvSpPr>
        <p:spPr/>
        <p:txBody>
          <a:bodyPr/>
          <a:lstStyle/>
          <a:p>
            <a:r>
              <a:rPr lang="pl-PL" dirty="0">
                <a:solidFill>
                  <a:srgbClr val="002060"/>
                </a:solidFill>
                <a:effectLst>
                  <a:outerShdw blurRad="38100" dist="38100" dir="2700000" algn="tl">
                    <a:srgbClr val="000000">
                      <a:alpha val="43137"/>
                    </a:srgbClr>
                  </a:outerShdw>
                </a:effectLst>
                <a:cs typeface="Times New Roman" pitchFamily="18" charset="0"/>
              </a:rPr>
              <a:t>Wniosek o płatnoś</a:t>
            </a:r>
            <a:r>
              <a:rPr lang="pl-PL" sz="4000" dirty="0">
                <a:solidFill>
                  <a:srgbClr val="002060"/>
                </a:solidFill>
                <a:cs typeface="Times New Roman" pitchFamily="18" charset="0"/>
              </a:rPr>
              <a:t>ć</a:t>
            </a:r>
            <a:endParaRPr lang="pl-PL" dirty="0">
              <a:solidFill>
                <a:srgbClr val="002060"/>
              </a:solidFill>
            </a:endParaRPr>
          </a:p>
        </p:txBody>
      </p:sp>
    </p:spTree>
    <p:extLst>
      <p:ext uri="{BB962C8B-B14F-4D97-AF65-F5344CB8AC3E}">
        <p14:creationId xmlns:p14="http://schemas.microsoft.com/office/powerpoint/2010/main" val="2278058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3528" y="1772816"/>
            <a:ext cx="8424935" cy="4353347"/>
          </a:xfrm>
        </p:spPr>
        <p:txBody>
          <a:bodyPr>
            <a:normAutofit fontScale="85000" lnSpcReduction="20000"/>
          </a:bodyPr>
          <a:lstStyle/>
          <a:p>
            <a:r>
              <a:rPr lang="pl-PL" dirty="0" smtClean="0"/>
              <a:t>Jeżeli WOP nie został złożony w terminie określonym w umowie, SW wzywa beneficjanta, w formie pisemnej, do złożenia wniosku w terminie </a:t>
            </a:r>
            <a:r>
              <a:rPr lang="pl-PL" b="1" dirty="0" smtClean="0"/>
              <a:t>nie krótszym niż 14 dni od dnia doręczenia wezwania</a:t>
            </a:r>
            <a:r>
              <a:rPr lang="pl-PL" dirty="0" smtClean="0"/>
              <a:t>. Jeżeli WOP nie zostanie złożony w tym terminie – pomocy nie wypłaca się.</a:t>
            </a:r>
          </a:p>
          <a:p>
            <a:r>
              <a:rPr lang="pl-PL" dirty="0" smtClean="0"/>
              <a:t>Jeżeli WOP nie został prawidłowo wypełniony lub zawiera braki, SW wzywa beneficjenta do usunięcia braków lub złożenia wyjaśnień, w </a:t>
            </a:r>
            <a:r>
              <a:rPr lang="pl-PL" b="1" dirty="0" smtClean="0"/>
              <a:t>terminie 14 dni od dnia doręczenia wezw</a:t>
            </a:r>
            <a:r>
              <a:rPr lang="pl-PL" dirty="0" smtClean="0"/>
              <a:t>ania. Jeżeli beneficjent nie usunął braków lub nie złożył wyjaśnień w wyznaczonym terminie, SW ponownie wzywa beneficjenta wyznaczając termin 14 </a:t>
            </a:r>
            <a:r>
              <a:rPr lang="pl-PL" dirty="0"/>
              <a:t>dni od dnia doręczenia </a:t>
            </a:r>
            <a:r>
              <a:rPr lang="pl-PL" dirty="0" smtClean="0"/>
              <a:t>wezwania.</a:t>
            </a:r>
          </a:p>
          <a:p>
            <a:r>
              <a:rPr lang="pl-PL" dirty="0" smtClean="0"/>
              <a:t>Jeżeli pomimo ponownego wezwania beneficjent nie usunął braków lub nie złożył wyjaśnień:</a:t>
            </a:r>
          </a:p>
          <a:p>
            <a:r>
              <a:rPr lang="pl-PL" dirty="0" smtClean="0"/>
              <a:t>- SW rozpatruje WOP w zakresie, w jakim został </a:t>
            </a:r>
            <a:r>
              <a:rPr lang="pl-PL" b="1" dirty="0" smtClean="0"/>
              <a:t>prawidłowo</a:t>
            </a:r>
            <a:r>
              <a:rPr lang="pl-PL" dirty="0" smtClean="0"/>
              <a:t> wypełniony i udokumentowany,</a:t>
            </a:r>
          </a:p>
          <a:p>
            <a:r>
              <a:rPr lang="pl-PL" dirty="0" smtClean="0"/>
              <a:t>- jeżeli WOP nie może zostać rozpatrzony w zakresie poniesionych kosztów – pomocy nie wypłaca się</a:t>
            </a:r>
          </a:p>
          <a:p>
            <a:endParaRPr lang="pl-PL" dirty="0" smtClean="0"/>
          </a:p>
        </p:txBody>
      </p:sp>
      <p:sp>
        <p:nvSpPr>
          <p:cNvPr id="3" name="Tytuł 2"/>
          <p:cNvSpPr>
            <a:spLocks noGrp="1"/>
          </p:cNvSpPr>
          <p:nvPr>
            <p:ph type="title"/>
          </p:nvPr>
        </p:nvSpPr>
        <p:spPr/>
        <p:txBody>
          <a:bodyPr>
            <a:normAutofit fontScale="90000"/>
          </a:bodyPr>
          <a:lstStyle/>
          <a:p>
            <a:r>
              <a:rPr lang="pl-PL" dirty="0" smtClean="0">
                <a:solidFill>
                  <a:schemeClr val="tx1"/>
                </a:solidFill>
              </a:rPr>
              <a:t>Terminy w postępowaniu związanym z rozpatrywaniem WOP </a:t>
            </a:r>
            <a:endParaRPr lang="pl-PL" dirty="0">
              <a:solidFill>
                <a:schemeClr val="tx1"/>
              </a:solidFill>
            </a:endParaRPr>
          </a:p>
        </p:txBody>
      </p:sp>
    </p:spTree>
    <p:extLst>
      <p:ext uri="{BB962C8B-B14F-4D97-AF65-F5344CB8AC3E}">
        <p14:creationId xmlns:p14="http://schemas.microsoft.com/office/powerpoint/2010/main" val="1120407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3528" y="1772816"/>
            <a:ext cx="8424935" cy="4353347"/>
          </a:xfrm>
        </p:spPr>
        <p:txBody>
          <a:bodyPr>
            <a:normAutofit/>
          </a:bodyPr>
          <a:lstStyle/>
          <a:p>
            <a:r>
              <a:rPr lang="pl-PL" dirty="0" smtClean="0"/>
              <a:t>SW rozpatruje WOP w terminie 60 dni od dnia złożenia wniosku przez beneficjanta,</a:t>
            </a:r>
          </a:p>
          <a:p>
            <a:r>
              <a:rPr lang="pl-PL" dirty="0" smtClean="0"/>
              <a:t>W przypadku nierozpatrzenia WOP w terminie SW zawiadamia wnioskodawcę o przyczynach zwłoki, określając nowy termin rozpatrzenia wniosku, nie dłuższy niż 14 dni.</a:t>
            </a:r>
          </a:p>
          <a:p>
            <a:r>
              <a:rPr lang="pl-PL" dirty="0" smtClean="0"/>
              <a:t>Wezwania beneficjenta do usunięcia braków lub złożenia wyjaśnień wstrzymują bieg rozpatrywania WOP.</a:t>
            </a:r>
          </a:p>
          <a:p>
            <a:endParaRPr lang="pl-PL" dirty="0" smtClean="0"/>
          </a:p>
        </p:txBody>
      </p:sp>
      <p:sp>
        <p:nvSpPr>
          <p:cNvPr id="3" name="Tytuł 2"/>
          <p:cNvSpPr>
            <a:spLocks noGrp="1"/>
          </p:cNvSpPr>
          <p:nvPr>
            <p:ph type="title"/>
          </p:nvPr>
        </p:nvSpPr>
        <p:spPr/>
        <p:txBody>
          <a:bodyPr>
            <a:normAutofit fontScale="90000"/>
          </a:bodyPr>
          <a:lstStyle/>
          <a:p>
            <a:r>
              <a:rPr lang="pl-PL" dirty="0" smtClean="0">
                <a:solidFill>
                  <a:schemeClr val="tx1"/>
                </a:solidFill>
              </a:rPr>
              <a:t>Terminy w postępowaniu związanym z rozpatrywaniem WOP </a:t>
            </a:r>
            <a:endParaRPr lang="pl-PL" dirty="0">
              <a:solidFill>
                <a:schemeClr val="tx1"/>
              </a:solidFill>
            </a:endParaRPr>
          </a:p>
        </p:txBody>
      </p:sp>
    </p:spTree>
    <p:extLst>
      <p:ext uri="{BB962C8B-B14F-4D97-AF65-F5344CB8AC3E}">
        <p14:creationId xmlns:p14="http://schemas.microsoft.com/office/powerpoint/2010/main" val="163552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844824"/>
            <a:ext cx="8640959" cy="4536503"/>
          </a:xfrm>
        </p:spPr>
        <p:txBody>
          <a:bodyPr>
            <a:normAutofit fontScale="92500" lnSpcReduction="20000"/>
          </a:bodyPr>
          <a:lstStyle/>
          <a:p>
            <a:r>
              <a:rPr lang="pl-PL" dirty="0" smtClean="0"/>
              <a:t>Złożony WOP wraz z załącznikami jest </a:t>
            </a:r>
            <a:r>
              <a:rPr lang="pl-PL" b="1" dirty="0" smtClean="0"/>
              <a:t>przedmiotem</a:t>
            </a:r>
            <a:r>
              <a:rPr lang="pl-PL" dirty="0" smtClean="0"/>
              <a:t> </a:t>
            </a:r>
            <a:r>
              <a:rPr lang="pl-PL" b="1" dirty="0" smtClean="0"/>
              <a:t>kontroli</a:t>
            </a:r>
            <a:r>
              <a:rPr lang="pl-PL" dirty="0" smtClean="0"/>
              <a:t>, o której mowa w art. 24 ust. 1-3 ustawy</a:t>
            </a:r>
          </a:p>
          <a:p>
            <a:r>
              <a:rPr lang="pl-PL" dirty="0" smtClean="0"/>
              <a:t>Kontrola </a:t>
            </a:r>
            <a:r>
              <a:rPr lang="pl-PL" b="1" dirty="0" smtClean="0"/>
              <a:t>przeprowadzana</a:t>
            </a:r>
            <a:r>
              <a:rPr lang="pl-PL" dirty="0" smtClean="0"/>
              <a:t> jest w zakresie sprawdzania dostarczania współfinansowanych towarów i usług, prawdziwości i kwalifikowalności poniesionych wydatków, ich zgodności z programem</a:t>
            </a:r>
          </a:p>
          <a:p>
            <a:r>
              <a:rPr lang="pl-PL" dirty="0" smtClean="0"/>
              <a:t> Kontrola polega na </a:t>
            </a:r>
            <a:r>
              <a:rPr lang="pl-PL" b="1" dirty="0" smtClean="0"/>
              <a:t>sprawdzeniu</a:t>
            </a:r>
            <a:r>
              <a:rPr lang="pl-PL" dirty="0" smtClean="0"/>
              <a:t> </a:t>
            </a:r>
            <a:r>
              <a:rPr lang="pl-PL" b="1" dirty="0" smtClean="0"/>
              <a:t>dowodów</a:t>
            </a:r>
            <a:r>
              <a:rPr lang="pl-PL" dirty="0" smtClean="0"/>
              <a:t> poświadczających poniesienie wydatków w ramach operacji, </a:t>
            </a:r>
            <a:r>
              <a:rPr lang="pl-PL" b="1" dirty="0" smtClean="0"/>
              <a:t>dokumentujących dane podawane we wnioskach o płatność</a:t>
            </a:r>
            <a:r>
              <a:rPr lang="pl-PL" dirty="0" smtClean="0"/>
              <a:t> lub weryfikacji poniesionych wydatków, </a:t>
            </a:r>
            <a:r>
              <a:rPr lang="pl-PL" b="1" dirty="0" smtClean="0"/>
              <a:t>postępów w realizacji operacji i efektów realizacji tej operacji w miejscu jej realizowania </a:t>
            </a:r>
          </a:p>
          <a:p>
            <a:r>
              <a:rPr lang="pl-PL" dirty="0" smtClean="0"/>
              <a:t>Płatność jest </a:t>
            </a:r>
            <a:r>
              <a:rPr lang="pl-PL" b="1" dirty="0" smtClean="0"/>
              <a:t>wypłacana</a:t>
            </a:r>
            <a:r>
              <a:rPr lang="pl-PL" dirty="0" smtClean="0"/>
              <a:t> jeżeli wynik kontroli przeprowadzonej po zakończeniu realizacji operacji potwierdza prawidłową realizację operacji lub usunięcie nieprawidłowości stwierdzonych w wyniku kontroli przeprowadzonych w trakcie realizacji operacji</a:t>
            </a:r>
            <a:endParaRPr lang="pl-PL" dirty="0"/>
          </a:p>
        </p:txBody>
      </p:sp>
      <p:sp>
        <p:nvSpPr>
          <p:cNvPr id="3" name="Tytuł 2"/>
          <p:cNvSpPr>
            <a:spLocks noGrp="1"/>
          </p:cNvSpPr>
          <p:nvPr>
            <p:ph type="title"/>
          </p:nvPr>
        </p:nvSpPr>
        <p:spPr/>
        <p:txBody>
          <a:bodyPr/>
          <a:lstStyle/>
          <a:p>
            <a:r>
              <a:rPr lang="pl-PL" b="1" dirty="0" smtClean="0">
                <a:solidFill>
                  <a:schemeClr val="tx1"/>
                </a:solidFill>
              </a:rPr>
              <a:t>Kontrola WOP </a:t>
            </a:r>
            <a:endParaRPr lang="pl-PL" b="1" dirty="0">
              <a:solidFill>
                <a:schemeClr val="tx1"/>
              </a:solidFill>
            </a:endParaRPr>
          </a:p>
        </p:txBody>
      </p:sp>
    </p:spTree>
    <p:extLst>
      <p:ext uri="{BB962C8B-B14F-4D97-AF65-F5344CB8AC3E}">
        <p14:creationId xmlns:p14="http://schemas.microsoft.com/office/powerpoint/2010/main" val="2702770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628800"/>
            <a:ext cx="8640959" cy="4497363"/>
          </a:xfrm>
        </p:spPr>
        <p:txBody>
          <a:bodyPr>
            <a:normAutofit fontScale="92500" lnSpcReduction="20000"/>
          </a:bodyPr>
          <a:lstStyle/>
          <a:p>
            <a:r>
              <a:rPr lang="pl-PL" dirty="0" smtClean="0"/>
              <a:t>Rodzaje kontroli: administracyjna, doraźna i kontrola na miejscu</a:t>
            </a:r>
          </a:p>
          <a:p>
            <a:r>
              <a:rPr lang="pl-PL" dirty="0" smtClean="0"/>
              <a:t>Jest </a:t>
            </a:r>
            <a:r>
              <a:rPr lang="pl-PL" b="1" dirty="0" smtClean="0"/>
              <a:t>przeprowadzana po złożeniu wniosku o dofinansowanie</a:t>
            </a:r>
            <a:r>
              <a:rPr lang="pl-PL" dirty="0" smtClean="0"/>
              <a:t>: w trakcie realizacji operacji, po zakończeniu realizacji operacji, w każdym miejscu bezpośrednio związanym w realizacją operacji.</a:t>
            </a:r>
          </a:p>
          <a:p>
            <a:r>
              <a:rPr lang="pl-PL" dirty="0" smtClean="0"/>
              <a:t>Przeprowadzana </a:t>
            </a:r>
            <a:r>
              <a:rPr lang="pl-PL" b="1" dirty="0" smtClean="0"/>
              <a:t>przez zespół co najmniej 2 osób</a:t>
            </a:r>
          </a:p>
          <a:p>
            <a:r>
              <a:rPr lang="pl-PL" dirty="0" smtClean="0"/>
              <a:t>Podmiot kontrolowany </a:t>
            </a:r>
            <a:r>
              <a:rPr lang="pl-PL" dirty="0"/>
              <a:t>(w przypadku kontroli na miejscu i doraźnej) </a:t>
            </a:r>
            <a:r>
              <a:rPr lang="pl-PL" dirty="0" smtClean="0"/>
              <a:t>winien zapewnić kontrolującym odpowiednie warunki i środki techniczne niezbędne do przeprowadzenia kontroli</a:t>
            </a:r>
          </a:p>
          <a:p>
            <a:r>
              <a:rPr lang="pl-PL" b="1" dirty="0" smtClean="0"/>
              <a:t>O planowanej kontroli  (w przypadku kontroli na miejscu i doraźnej) powiadamia się podmiot</a:t>
            </a:r>
            <a:r>
              <a:rPr lang="pl-PL" dirty="0" smtClean="0"/>
              <a:t>, u którego ma być przeprowadzona kontrola, </a:t>
            </a:r>
            <a:r>
              <a:rPr lang="pl-PL" b="1" dirty="0" smtClean="0"/>
              <a:t>co najmniej na 7 dni przed rozpoczęciem kontroli</a:t>
            </a:r>
            <a:r>
              <a:rPr lang="pl-PL" dirty="0" smtClean="0"/>
              <a:t>. Podmiot kontrolowany powinien przedstawić, za żądanie kontrolujących, dokumenty związane z przedmiotem kontroli oraz udzielić szczegółowych wyjaśnień</a:t>
            </a:r>
          </a:p>
          <a:p>
            <a:r>
              <a:rPr lang="pl-PL" dirty="0" smtClean="0"/>
              <a:t>Po kontroli sporządzona zastaje </a:t>
            </a:r>
            <a:r>
              <a:rPr lang="pl-PL" b="1" dirty="0" smtClean="0"/>
              <a:t>informacja pokontrolna</a:t>
            </a:r>
            <a:endParaRPr lang="pl-PL" b="1" dirty="0"/>
          </a:p>
        </p:txBody>
      </p:sp>
      <p:sp>
        <p:nvSpPr>
          <p:cNvPr id="3" name="Tytuł 2"/>
          <p:cNvSpPr>
            <a:spLocks noGrp="1"/>
          </p:cNvSpPr>
          <p:nvPr>
            <p:ph type="title"/>
          </p:nvPr>
        </p:nvSpPr>
        <p:spPr/>
        <p:txBody>
          <a:bodyPr>
            <a:normAutofit/>
          </a:bodyPr>
          <a:lstStyle/>
          <a:p>
            <a:r>
              <a:rPr lang="pl-PL" dirty="0" smtClean="0">
                <a:solidFill>
                  <a:schemeClr val="tx1"/>
                </a:solidFill>
              </a:rPr>
              <a:t>Kontrola operacji</a:t>
            </a:r>
            <a:endParaRPr lang="pl-PL" dirty="0">
              <a:solidFill>
                <a:schemeClr val="tx1"/>
              </a:solidFill>
            </a:endParaRPr>
          </a:p>
        </p:txBody>
      </p:sp>
    </p:spTree>
    <p:extLst>
      <p:ext uri="{BB962C8B-B14F-4D97-AF65-F5344CB8AC3E}">
        <p14:creationId xmlns:p14="http://schemas.microsoft.com/office/powerpoint/2010/main" val="2017946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Pomniejsza się wysokość środków w stosunku do kwoty zawartej w umowie o dofinansowanie o:</a:t>
            </a:r>
          </a:p>
          <a:p>
            <a:r>
              <a:rPr lang="pl-PL" dirty="0" smtClean="0"/>
              <a:t>A) niewłaściwie wydatkowane kwoty</a:t>
            </a:r>
          </a:p>
          <a:p>
            <a:r>
              <a:rPr lang="pl-PL" dirty="0" smtClean="0"/>
              <a:t>B) kwoty wydatków niestanowiących kosztów kwalifikowalnych</a:t>
            </a:r>
          </a:p>
          <a:p>
            <a:r>
              <a:rPr lang="pl-PL" dirty="0" smtClean="0"/>
              <a:t>C) </a:t>
            </a:r>
            <a:r>
              <a:rPr lang="pl-PL" dirty="0"/>
              <a:t>kwoty, </a:t>
            </a:r>
            <a:r>
              <a:rPr lang="pl-PL" dirty="0" smtClean="0"/>
              <a:t>które </a:t>
            </a:r>
            <a:r>
              <a:rPr lang="pl-PL" dirty="0"/>
              <a:t>zostały wydatkowane z naruszeniem</a:t>
            </a:r>
          </a:p>
          <a:p>
            <a:r>
              <a:rPr lang="pl-PL" dirty="0" smtClean="0"/>
              <a:t>przepisów </a:t>
            </a:r>
            <a:r>
              <a:rPr lang="pl-PL" dirty="0"/>
              <a:t>o </a:t>
            </a:r>
            <a:r>
              <a:rPr lang="pl-PL" dirty="0" smtClean="0"/>
              <a:t>zamówieniach publicznych mającym </a:t>
            </a:r>
            <a:r>
              <a:rPr lang="pl-PL" dirty="0"/>
              <a:t>wpływ na wynik postępowania</a:t>
            </a:r>
          </a:p>
        </p:txBody>
      </p:sp>
      <p:sp>
        <p:nvSpPr>
          <p:cNvPr id="3" name="Tytuł 2"/>
          <p:cNvSpPr>
            <a:spLocks noGrp="1"/>
          </p:cNvSpPr>
          <p:nvPr>
            <p:ph type="title"/>
          </p:nvPr>
        </p:nvSpPr>
        <p:spPr/>
        <p:txBody>
          <a:bodyPr>
            <a:normAutofit fontScale="90000"/>
          </a:bodyPr>
          <a:lstStyle/>
          <a:p>
            <a:r>
              <a:rPr lang="pl-PL" dirty="0" smtClean="0">
                <a:solidFill>
                  <a:schemeClr val="tx1"/>
                </a:solidFill>
              </a:rPr>
              <a:t>Ustalenie wysokości środków finansowych do wypłaty</a:t>
            </a:r>
            <a:endParaRPr lang="pl-PL" dirty="0">
              <a:solidFill>
                <a:schemeClr val="tx1"/>
              </a:solidFill>
            </a:endParaRPr>
          </a:p>
        </p:txBody>
      </p:sp>
    </p:spTree>
    <p:extLst>
      <p:ext uri="{BB962C8B-B14F-4D97-AF65-F5344CB8AC3E}">
        <p14:creationId xmlns:p14="http://schemas.microsoft.com/office/powerpoint/2010/main" val="3489689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10000"/>
          </a:bodyPr>
          <a:lstStyle/>
          <a:p>
            <a:pPr marL="0" indent="0">
              <a:buNone/>
            </a:pPr>
            <a:r>
              <a:rPr lang="pl-PL" u="sng" dirty="0">
                <a:solidFill>
                  <a:schemeClr val="tx1"/>
                </a:solidFill>
              </a:rPr>
              <a:t>w </a:t>
            </a:r>
            <a:r>
              <a:rPr lang="pl-PL" u="sng" dirty="0" smtClean="0">
                <a:solidFill>
                  <a:schemeClr val="tx1"/>
                </a:solidFill>
              </a:rPr>
              <a:t>całości:</a:t>
            </a:r>
          </a:p>
          <a:p>
            <a:pPr marL="0" indent="0">
              <a:buNone/>
            </a:pPr>
            <a:r>
              <a:rPr lang="pl-PL" dirty="0" smtClean="0">
                <a:solidFill>
                  <a:schemeClr val="tx1"/>
                </a:solidFill>
              </a:rPr>
              <a:t>Jeżeli beneficjent nie osiągnął celu operacji lub go nie zachował przez 5 lat</a:t>
            </a:r>
          </a:p>
          <a:p>
            <a:r>
              <a:rPr lang="pl-PL" dirty="0">
                <a:solidFill>
                  <a:schemeClr val="tx1"/>
                </a:solidFill>
              </a:rPr>
              <a:t>Jeżeli beneficjent </a:t>
            </a:r>
            <a:r>
              <a:rPr lang="pl-PL" dirty="0" smtClean="0">
                <a:solidFill>
                  <a:schemeClr val="tx1"/>
                </a:solidFill>
              </a:rPr>
              <a:t>nie umożliwił przeprowadzenia kontroli związanych z pomocą w okresie związania z celem</a:t>
            </a:r>
          </a:p>
          <a:p>
            <a:r>
              <a:rPr lang="pl-PL" dirty="0">
                <a:solidFill>
                  <a:schemeClr val="tx1"/>
                </a:solidFill>
              </a:rPr>
              <a:t>Jeżeli </a:t>
            </a:r>
            <a:r>
              <a:rPr lang="pl-PL" dirty="0" smtClean="0">
                <a:solidFill>
                  <a:schemeClr val="tx1"/>
                </a:solidFill>
              </a:rPr>
              <a:t>beneficjent zaprzestał realizacji operacji</a:t>
            </a:r>
          </a:p>
          <a:p>
            <a:pPr marL="0" indent="0">
              <a:buNone/>
            </a:pPr>
            <a:r>
              <a:rPr lang="pl-PL" u="sng" dirty="0">
                <a:solidFill>
                  <a:schemeClr val="tx1"/>
                </a:solidFill>
              </a:rPr>
              <a:t>w </a:t>
            </a:r>
            <a:r>
              <a:rPr lang="pl-PL" u="sng" dirty="0" smtClean="0">
                <a:solidFill>
                  <a:schemeClr val="tx1"/>
                </a:solidFill>
              </a:rPr>
              <a:t>całości lub w części:</a:t>
            </a:r>
          </a:p>
          <a:p>
            <a:pPr marL="0" indent="0">
              <a:buNone/>
            </a:pPr>
            <a:r>
              <a:rPr lang="pl-PL" dirty="0" smtClean="0">
                <a:solidFill>
                  <a:schemeClr val="tx1"/>
                </a:solidFill>
              </a:rPr>
              <a:t>Jeżeli beneficjent naruszył przepisy o zamówieniach publicznych w </a:t>
            </a:r>
            <a:r>
              <a:rPr lang="pl-PL" dirty="0" err="1" smtClean="0">
                <a:solidFill>
                  <a:schemeClr val="tx1"/>
                </a:solidFill>
              </a:rPr>
              <a:t>sposón</a:t>
            </a:r>
            <a:r>
              <a:rPr lang="pl-PL" dirty="0" smtClean="0">
                <a:solidFill>
                  <a:schemeClr val="tx1"/>
                </a:solidFill>
              </a:rPr>
              <a:t>, który miał albo mógł mieć wpływ na wynik postępowania</a:t>
            </a:r>
            <a:endParaRPr lang="pl-PL" dirty="0"/>
          </a:p>
        </p:txBody>
      </p:sp>
      <p:sp>
        <p:nvSpPr>
          <p:cNvPr id="3" name="Tytuł 2"/>
          <p:cNvSpPr>
            <a:spLocks noGrp="1"/>
          </p:cNvSpPr>
          <p:nvPr>
            <p:ph type="title"/>
          </p:nvPr>
        </p:nvSpPr>
        <p:spPr/>
        <p:txBody>
          <a:bodyPr>
            <a:normAutofit/>
          </a:bodyPr>
          <a:lstStyle/>
          <a:p>
            <a:r>
              <a:rPr lang="pl-PL" dirty="0" smtClean="0">
                <a:solidFill>
                  <a:schemeClr val="tx1"/>
                </a:solidFill>
              </a:rPr>
              <a:t>Pomoc podlega zwrotowi</a:t>
            </a:r>
            <a:endParaRPr lang="pl-PL" dirty="0">
              <a:solidFill>
                <a:schemeClr val="tx1"/>
              </a:solidFill>
            </a:endParaRPr>
          </a:p>
        </p:txBody>
      </p:sp>
    </p:spTree>
    <p:extLst>
      <p:ext uri="{BB962C8B-B14F-4D97-AF65-F5344CB8AC3E}">
        <p14:creationId xmlns:p14="http://schemas.microsoft.com/office/powerpoint/2010/main" val="1222898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872067" y="2060848"/>
            <a:ext cx="7408333" cy="4065315"/>
          </a:xfrm>
        </p:spPr>
        <p:txBody>
          <a:bodyPr>
            <a:normAutofit fontScale="55000" lnSpcReduction="20000"/>
          </a:bodyPr>
          <a:lstStyle/>
          <a:p>
            <a:pPr marL="0" indent="0" algn="ctr">
              <a:buNone/>
            </a:pPr>
            <a:r>
              <a:rPr lang="pl-PL" sz="3600" b="1" dirty="0" smtClean="0">
                <a:effectLst>
                  <a:outerShdw blurRad="38100" dist="38100" dir="2700000" algn="tl">
                    <a:srgbClr val="000000">
                      <a:alpha val="43137"/>
                    </a:srgbClr>
                  </a:outerShdw>
                </a:effectLst>
                <a:latin typeface="Times New Roman" pitchFamily="18" charset="0"/>
                <a:cs typeface="Times New Roman" pitchFamily="18" charset="0"/>
              </a:rPr>
              <a:t>Dziękuję za uwagę</a:t>
            </a:r>
          </a:p>
          <a:p>
            <a:pPr marL="0" indent="0" algn="ctr">
              <a:buNone/>
            </a:pPr>
            <a:r>
              <a:rPr lang="pl-PL" sz="3600" b="1" dirty="0" smtClean="0">
                <a:effectLst>
                  <a:outerShdw blurRad="38100" dist="38100" dir="2700000" algn="tl">
                    <a:srgbClr val="000000">
                      <a:alpha val="43137"/>
                    </a:srgbClr>
                  </a:outerShdw>
                </a:effectLst>
                <a:latin typeface="Times New Roman" pitchFamily="18" charset="0"/>
                <a:cs typeface="Times New Roman" pitchFamily="18" charset="0"/>
              </a:rPr>
              <a:t>Elżbieta Siemiątkowska</a:t>
            </a:r>
          </a:p>
          <a:p>
            <a:endParaRPr lang="pl-PL" sz="3600" b="1" dirty="0" smtClean="0">
              <a:latin typeface="Times New Roman" pitchFamily="18" charset="0"/>
              <a:cs typeface="Times New Roman" pitchFamily="18" charset="0"/>
            </a:endParaRPr>
          </a:p>
          <a:p>
            <a:endParaRPr lang="pl-PL" sz="3600" b="1" dirty="0">
              <a:latin typeface="Times New Roman" pitchFamily="18" charset="0"/>
              <a:cs typeface="Times New Roman" pitchFamily="18" charset="0"/>
            </a:endParaRPr>
          </a:p>
          <a:p>
            <a:endParaRPr lang="pl-PL" sz="3600" b="1"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Załączniki do prezentacji:</a:t>
            </a:r>
          </a:p>
          <a:p>
            <a:r>
              <a:rPr lang="pl-PL" dirty="0" smtClean="0">
                <a:latin typeface="Times New Roman" pitchFamily="18" charset="0"/>
                <a:cs typeface="Times New Roman" pitchFamily="18" charset="0"/>
              </a:rPr>
              <a:t>1. Wzór wniosku o płatność</a:t>
            </a:r>
          </a:p>
          <a:p>
            <a:r>
              <a:rPr lang="pl-PL" dirty="0" smtClean="0">
                <a:latin typeface="Times New Roman" pitchFamily="18" charset="0"/>
                <a:cs typeface="Times New Roman" pitchFamily="18" charset="0"/>
              </a:rPr>
              <a:t>2. Instrukcja wypełnienia wniosku o płatność</a:t>
            </a:r>
          </a:p>
          <a:p>
            <a:r>
              <a:rPr lang="pl-PL" dirty="0" smtClean="0">
                <a:latin typeface="Times New Roman" pitchFamily="18" charset="0"/>
                <a:cs typeface="Times New Roman" pitchFamily="18" charset="0"/>
              </a:rPr>
              <a:t>3. Wzór podatkowej książki przychodów i rozchodów</a:t>
            </a:r>
          </a:p>
          <a:p>
            <a:r>
              <a:rPr lang="pl-PL" dirty="0" smtClean="0">
                <a:latin typeface="Times New Roman" pitchFamily="18" charset="0"/>
                <a:cs typeface="Times New Roman" pitchFamily="18" charset="0"/>
              </a:rPr>
              <a:t>4. </a:t>
            </a:r>
            <a:r>
              <a:rPr lang="pl-PL" dirty="0">
                <a:latin typeface="Times New Roman" pitchFamily="18" charset="0"/>
                <a:cs typeface="Times New Roman" pitchFamily="18" charset="0"/>
              </a:rPr>
              <a:t>P</a:t>
            </a:r>
            <a:r>
              <a:rPr lang="pl-PL" dirty="0" smtClean="0">
                <a:latin typeface="Times New Roman" pitchFamily="18" charset="0"/>
                <a:cs typeface="Times New Roman" pitchFamily="18" charset="0"/>
              </a:rPr>
              <a:t>rzykładowy wzór opisu do faktury</a:t>
            </a:r>
          </a:p>
          <a:p>
            <a:endParaRPr lang="pl-PL" dirty="0">
              <a:latin typeface="Times New Roman" pitchFamily="18" charset="0"/>
              <a:cs typeface="Times New Roman" pitchFamily="18" charset="0"/>
            </a:endParaRPr>
          </a:p>
          <a:p>
            <a:endParaRPr lang="pl-PL" dirty="0" smtClean="0">
              <a:latin typeface="Times New Roman" pitchFamily="18" charset="0"/>
              <a:cs typeface="Times New Roman" pitchFamily="18" charset="0"/>
            </a:endParaRPr>
          </a:p>
          <a:p>
            <a:endParaRPr lang="pl-PL" dirty="0">
              <a:latin typeface="Times New Roman" pitchFamily="18" charset="0"/>
              <a:cs typeface="Times New Roman" pitchFamily="18" charset="0"/>
            </a:endParaRPr>
          </a:p>
          <a:p>
            <a:endParaRPr lang="pl-PL" dirty="0" smtClean="0">
              <a:latin typeface="Times New Roman" pitchFamily="18" charset="0"/>
              <a:cs typeface="Times New Roman" pitchFamily="18" charset="0"/>
            </a:endParaRPr>
          </a:p>
          <a:p>
            <a:pPr algn="ctr"/>
            <a:r>
              <a:rPr lang="pl-PL" sz="3200" b="1" dirty="0">
                <a:effectLst>
                  <a:outerShdw blurRad="38100" dist="38100" dir="2700000" algn="tl">
                    <a:srgbClr val="000000">
                      <a:alpha val="43137"/>
                    </a:srgbClr>
                  </a:outerShdw>
                </a:effectLst>
              </a:rPr>
              <a:t>Szkolenie wspófinansowane przez Unię Europejską ze środków finansowych Europejskiego Funduszu Rybackiego zapewniającą inwestycje w zrównoważone rybołówstwo</a:t>
            </a:r>
          </a:p>
          <a:p>
            <a:pPr algn="ctr"/>
            <a:endParaRPr lang="pl-PL" sz="3600" b="1" dirty="0">
              <a:latin typeface="Times New Roman" pitchFamily="18" charset="0"/>
              <a:cs typeface="Times New Roman" pitchFamily="18" charset="0"/>
            </a:endParaRPr>
          </a:p>
          <a:p>
            <a:endParaRPr lang="pl-PL" sz="2000" dirty="0" smtClean="0">
              <a:latin typeface="Times New Roman" pitchFamily="18" charset="0"/>
              <a:cs typeface="Times New Roman" pitchFamily="18" charset="0"/>
            </a:endParaRPr>
          </a:p>
          <a:p>
            <a:endParaRPr lang="pl-PL" sz="2000" dirty="0" smtClean="0">
              <a:latin typeface="Times New Roman" pitchFamily="18" charset="0"/>
              <a:cs typeface="Times New Roman" pitchFamily="18" charset="0"/>
            </a:endParaRPr>
          </a:p>
          <a:p>
            <a:pPr marL="444500"/>
            <a:endParaRPr lang="pl-PL" sz="2000" dirty="0">
              <a:latin typeface="Times New Roman" pitchFamily="18" charset="0"/>
              <a:cs typeface="Times New Roman" pitchFamily="18" charset="0"/>
            </a:endParaRPr>
          </a:p>
        </p:txBody>
      </p:sp>
      <p:sp>
        <p:nvSpPr>
          <p:cNvPr id="3" name="Tytuł 2"/>
          <p:cNvSpPr>
            <a:spLocks noGrp="1"/>
          </p:cNvSpPr>
          <p:nvPr>
            <p:ph type="title"/>
          </p:nvPr>
        </p:nvSpPr>
        <p:spPr/>
        <p:txBody>
          <a:bodyPr/>
          <a:lstStyle/>
          <a:p>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1296144" cy="84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O RYBY Logo2 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31756"/>
            <a:ext cx="1368152" cy="84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716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lnSpcReduction="10000"/>
          </a:bodyPr>
          <a:lstStyle/>
          <a:p>
            <a:r>
              <a:rPr lang="pl-PL" dirty="0" smtClean="0">
                <a:solidFill>
                  <a:srgbClr val="002060"/>
                </a:solidFill>
              </a:rPr>
              <a:t>Podpisany </a:t>
            </a:r>
            <a:r>
              <a:rPr lang="pl-PL" dirty="0">
                <a:solidFill>
                  <a:srgbClr val="002060"/>
                </a:solidFill>
              </a:rPr>
              <a:t>przez beneficjenta wniosek o dofinansowanie jest oświadczeniem, również w zakresie znajomości zasad dotyczących kwalifikowalności podatku VAT. </a:t>
            </a:r>
            <a:endParaRPr lang="pl-PL" dirty="0" smtClean="0">
              <a:solidFill>
                <a:srgbClr val="002060"/>
              </a:solidFill>
            </a:endParaRPr>
          </a:p>
          <a:p>
            <a:r>
              <a:rPr lang="pl-PL" dirty="0" smtClean="0">
                <a:solidFill>
                  <a:srgbClr val="002060"/>
                </a:solidFill>
              </a:rPr>
              <a:t>Na </a:t>
            </a:r>
            <a:r>
              <a:rPr lang="pl-PL" dirty="0">
                <a:solidFill>
                  <a:srgbClr val="002060"/>
                </a:solidFill>
              </a:rPr>
              <a:t>etapie weryfikacji wniosku o płatność </a:t>
            </a:r>
            <a:r>
              <a:rPr lang="pl-PL" i="1" dirty="0" smtClean="0">
                <a:solidFill>
                  <a:srgbClr val="002060"/>
                </a:solidFill>
              </a:rPr>
              <a:t>IP</a:t>
            </a:r>
            <a:r>
              <a:rPr lang="pl-PL" dirty="0" smtClean="0">
                <a:solidFill>
                  <a:srgbClr val="002060"/>
                </a:solidFill>
              </a:rPr>
              <a:t> </a:t>
            </a:r>
            <a:r>
              <a:rPr lang="pl-PL" dirty="0">
                <a:solidFill>
                  <a:srgbClr val="002060"/>
                </a:solidFill>
              </a:rPr>
              <a:t>zastosuje rozwiązanie polegające na </a:t>
            </a:r>
            <a:r>
              <a:rPr lang="pl-PL" b="1" dirty="0">
                <a:solidFill>
                  <a:srgbClr val="002060"/>
                </a:solidFill>
              </a:rPr>
              <a:t>stemplowaniu faktur pieczątką</a:t>
            </a:r>
            <a:r>
              <a:rPr lang="pl-PL" dirty="0">
                <a:solidFill>
                  <a:srgbClr val="002060"/>
                </a:solidFill>
              </a:rPr>
              <a:t>, która będzie informacją dla organów kontroli skarbowej, iż podatek VAT zawarty na danym dokumencie został już zwrócony. </a:t>
            </a:r>
          </a:p>
        </p:txBody>
      </p:sp>
      <p:sp>
        <p:nvSpPr>
          <p:cNvPr id="3" name="Tytuł 2"/>
          <p:cNvSpPr>
            <a:spLocks noGrp="1"/>
          </p:cNvSpPr>
          <p:nvPr>
            <p:ph type="title"/>
          </p:nvPr>
        </p:nvSpPr>
        <p:spPr/>
        <p:txBody>
          <a:bodyPr>
            <a:normAutofit fontScale="90000"/>
          </a:bodyPr>
          <a:lstStyle/>
          <a:p>
            <a:r>
              <a:rPr lang="pl-PL" b="1" dirty="0">
                <a:solidFill>
                  <a:srgbClr val="002060"/>
                </a:solidFill>
              </a:rPr>
              <a:t>Potwierdzanie kwalifikowalności podatku VAT </a:t>
            </a:r>
            <a:endParaRPr lang="pl-PL" dirty="0">
              <a:solidFill>
                <a:srgbClr val="002060"/>
              </a:solidFill>
            </a:endParaRPr>
          </a:p>
        </p:txBody>
      </p:sp>
    </p:spTree>
    <p:extLst>
      <p:ext uri="{BB962C8B-B14F-4D97-AF65-F5344CB8AC3E}">
        <p14:creationId xmlns:p14="http://schemas.microsoft.com/office/powerpoint/2010/main" val="131688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251521" y="1700808"/>
            <a:ext cx="8640960" cy="4425355"/>
          </a:xfrm>
        </p:spPr>
        <p:txBody>
          <a:bodyPr>
            <a:normAutofit fontScale="92500" lnSpcReduction="20000"/>
          </a:bodyPr>
          <a:lstStyle/>
          <a:p>
            <a:pPr marL="0" lvl="0" indent="0" algn="just">
              <a:buClr>
                <a:srgbClr val="F14124">
                  <a:lumMod val="75000"/>
                </a:srgbClr>
              </a:buClr>
              <a:buNone/>
            </a:pPr>
            <a:endParaRPr lang="pl-PL" sz="2000" dirty="0" smtClean="0">
              <a:solidFill>
                <a:srgbClr val="212745"/>
              </a:solidFill>
              <a:latin typeface="Times New Roman" pitchFamily="18" charset="0"/>
              <a:cs typeface="Times New Roman" pitchFamily="18" charset="0"/>
            </a:endParaRPr>
          </a:p>
          <a:p>
            <a:pPr marL="342900" lvl="0" indent="-342900" algn="l">
              <a:buClr>
                <a:srgbClr val="F14124">
                  <a:lumMod val="75000"/>
                </a:srgbClr>
              </a:buClr>
              <a:buFont typeface="Wingdings" pitchFamily="2" charset="2"/>
              <a:buChar char="v"/>
            </a:pPr>
            <a:r>
              <a:rPr lang="pl-PL" sz="2000" dirty="0" smtClean="0">
                <a:solidFill>
                  <a:srgbClr val="212745"/>
                </a:solidFill>
                <a:cs typeface="Times New Roman" pitchFamily="18" charset="0"/>
              </a:rPr>
              <a:t>będzie  rozpatrywana w </a:t>
            </a:r>
            <a:r>
              <a:rPr lang="pl-PL" sz="2000" dirty="0">
                <a:solidFill>
                  <a:srgbClr val="212745"/>
                </a:solidFill>
                <a:cs typeface="Times New Roman" pitchFamily="18" charset="0"/>
              </a:rPr>
              <a:t>kontekście </a:t>
            </a:r>
            <a:r>
              <a:rPr lang="pl-PL" sz="2000" b="1" dirty="0">
                <a:solidFill>
                  <a:srgbClr val="212745"/>
                </a:solidFill>
                <a:cs typeface="Times New Roman" pitchFamily="18" charset="0"/>
              </a:rPr>
              <a:t>celu projektu w powiązaniu z celem </a:t>
            </a:r>
            <a:r>
              <a:rPr lang="pl-PL" sz="2000" b="1" dirty="0">
                <a:solidFill>
                  <a:srgbClr val="002060"/>
                </a:solidFill>
                <a:cs typeface="Times New Roman" pitchFamily="18" charset="0"/>
              </a:rPr>
              <a:t>danego środka</a:t>
            </a:r>
            <a:r>
              <a:rPr lang="pl-PL" sz="2000" dirty="0">
                <a:solidFill>
                  <a:srgbClr val="002060"/>
                </a:solidFill>
                <a:cs typeface="Times New Roman" pitchFamily="18" charset="0"/>
              </a:rPr>
              <a:t>. Wydatek musi być niezbędny do osiągnięcia celu projektu.</a:t>
            </a:r>
          </a:p>
          <a:p>
            <a:pPr marL="342900" lvl="0" indent="-342900" algn="l">
              <a:buClr>
                <a:srgbClr val="F14124">
                  <a:lumMod val="75000"/>
                </a:srgbClr>
              </a:buClr>
              <a:buFont typeface="Wingdings" pitchFamily="2" charset="2"/>
              <a:buChar char="v"/>
            </a:pPr>
            <a:r>
              <a:rPr lang="pl-PL" sz="2000" dirty="0" smtClean="0">
                <a:solidFill>
                  <a:srgbClr val="002060"/>
                </a:solidFill>
                <a:cs typeface="Times New Roman" pitchFamily="18" charset="0"/>
              </a:rPr>
              <a:t>Wszystkie </a:t>
            </a:r>
            <a:r>
              <a:rPr lang="pl-PL" sz="2000" dirty="0">
                <a:solidFill>
                  <a:srgbClr val="002060"/>
                </a:solidFill>
                <a:cs typeface="Times New Roman" pitchFamily="18" charset="0"/>
              </a:rPr>
              <a:t>wydatki </a:t>
            </a:r>
            <a:r>
              <a:rPr lang="pl-PL" sz="2000" u="sng" dirty="0">
                <a:solidFill>
                  <a:srgbClr val="002060"/>
                </a:solidFill>
                <a:cs typeface="Times New Roman" pitchFamily="18" charset="0"/>
              </a:rPr>
              <a:t>dokonywane przez Beneficjenta </a:t>
            </a:r>
            <a:r>
              <a:rPr lang="pl-PL" sz="2000" dirty="0">
                <a:solidFill>
                  <a:srgbClr val="002060"/>
                </a:solidFill>
                <a:cs typeface="Times New Roman" pitchFamily="18" charset="0"/>
              </a:rPr>
              <a:t>muszą być </a:t>
            </a:r>
            <a:r>
              <a:rPr lang="pl-PL" sz="2000" b="1" dirty="0">
                <a:solidFill>
                  <a:srgbClr val="002060"/>
                </a:solidFill>
                <a:cs typeface="Times New Roman" pitchFamily="18" charset="0"/>
              </a:rPr>
              <a:t>zapłacone / uregulowane do dnia złożenia wniosku o płatność</a:t>
            </a:r>
            <a:r>
              <a:rPr lang="pl-PL" sz="2000" dirty="0">
                <a:solidFill>
                  <a:srgbClr val="002060"/>
                </a:solidFill>
                <a:cs typeface="Times New Roman" pitchFamily="18" charset="0"/>
              </a:rPr>
              <a:t> (nie jest </a:t>
            </a:r>
            <a:r>
              <a:rPr lang="pl-PL" sz="2000" dirty="0" smtClean="0">
                <a:solidFill>
                  <a:srgbClr val="002060"/>
                </a:solidFill>
                <a:cs typeface="Times New Roman" pitchFamily="18" charset="0"/>
              </a:rPr>
              <a:t>to </a:t>
            </a:r>
            <a:r>
              <a:rPr lang="pl-PL" sz="2000" dirty="0">
                <a:solidFill>
                  <a:srgbClr val="002060"/>
                </a:solidFill>
                <a:cs typeface="Times New Roman" pitchFamily="18" charset="0"/>
              </a:rPr>
              <a:t>element podlegający uzupełnieniu).</a:t>
            </a:r>
          </a:p>
          <a:p>
            <a:pPr marL="342900" lvl="0" indent="-342900" algn="l">
              <a:buClr>
                <a:srgbClr val="F14124">
                  <a:lumMod val="75000"/>
                </a:srgbClr>
              </a:buClr>
              <a:buFont typeface="Wingdings" pitchFamily="2" charset="2"/>
              <a:buChar char="v"/>
            </a:pPr>
            <a:r>
              <a:rPr lang="pl-PL" sz="2000" b="1" dirty="0">
                <a:solidFill>
                  <a:srgbClr val="002060"/>
                </a:solidFill>
                <a:cs typeface="Times New Roman" pitchFamily="18" charset="0"/>
              </a:rPr>
              <a:t>Wszelkie płatności dokonywane ze środków otrzymywanych </a:t>
            </a:r>
            <a:r>
              <a:rPr lang="pl-PL" sz="2000" b="1" dirty="0" smtClean="0">
                <a:solidFill>
                  <a:srgbClr val="002060"/>
                </a:solidFill>
                <a:cs typeface="Times New Roman" pitchFamily="18" charset="0"/>
              </a:rPr>
              <a:t/>
            </a:r>
            <a:br>
              <a:rPr lang="pl-PL" sz="2000" b="1" dirty="0" smtClean="0">
                <a:solidFill>
                  <a:srgbClr val="002060"/>
                </a:solidFill>
                <a:cs typeface="Times New Roman" pitchFamily="18" charset="0"/>
              </a:rPr>
            </a:br>
            <a:r>
              <a:rPr lang="pl-PL" sz="2000" b="1" dirty="0" smtClean="0">
                <a:solidFill>
                  <a:srgbClr val="002060"/>
                </a:solidFill>
                <a:cs typeface="Times New Roman" pitchFamily="18" charset="0"/>
              </a:rPr>
              <a:t>w </a:t>
            </a:r>
            <a:r>
              <a:rPr lang="pl-PL" sz="2000" b="1" dirty="0">
                <a:solidFill>
                  <a:srgbClr val="002060"/>
                </a:solidFill>
                <a:cs typeface="Times New Roman" pitchFamily="18" charset="0"/>
              </a:rPr>
              <a:t>ramach zaliczki muszą być wykonywane w sposób </a:t>
            </a:r>
            <a:r>
              <a:rPr lang="pl-PL" sz="2000" b="1" u="sng" dirty="0">
                <a:solidFill>
                  <a:srgbClr val="002060"/>
                </a:solidFill>
                <a:cs typeface="Times New Roman" pitchFamily="18" charset="0"/>
              </a:rPr>
              <a:t>bezgotówkowy</a:t>
            </a:r>
            <a:r>
              <a:rPr lang="pl-PL" sz="2000" b="1" dirty="0">
                <a:solidFill>
                  <a:srgbClr val="002060"/>
                </a:solidFill>
                <a:cs typeface="Times New Roman" pitchFamily="18" charset="0"/>
              </a:rPr>
              <a:t>.</a:t>
            </a:r>
          </a:p>
          <a:p>
            <a:pPr marL="342900" lvl="0" indent="-342900" algn="l">
              <a:buClr>
                <a:srgbClr val="F14124">
                  <a:lumMod val="75000"/>
                </a:srgbClr>
              </a:buClr>
              <a:buFont typeface="Wingdings" pitchFamily="2" charset="2"/>
              <a:buChar char="v"/>
            </a:pPr>
            <a:r>
              <a:rPr lang="pl-PL" sz="2000" dirty="0" smtClean="0">
                <a:solidFill>
                  <a:srgbClr val="002060"/>
                </a:solidFill>
                <a:cs typeface="Times New Roman" pitchFamily="18" charset="0"/>
              </a:rPr>
              <a:t>Beneficjent</a:t>
            </a:r>
            <a:r>
              <a:rPr lang="pl-PL" sz="2000" dirty="0">
                <a:solidFill>
                  <a:srgbClr val="002060"/>
                </a:solidFill>
                <a:cs typeface="Times New Roman" pitchFamily="18" charset="0"/>
              </a:rPr>
              <a:t>, który otrzymał zaliczkę na wyodrębniony rachunek bankowy (lub subkonto), przeznaczony wyłącznie do obsługi zaliczki, zobowiązany jest </a:t>
            </a:r>
            <a:r>
              <a:rPr lang="pl-PL" sz="2000" b="1" dirty="0">
                <a:solidFill>
                  <a:srgbClr val="002060"/>
                </a:solidFill>
                <a:cs typeface="Times New Roman" pitchFamily="18" charset="0"/>
              </a:rPr>
              <a:t>bezwzględnie</a:t>
            </a:r>
            <a:r>
              <a:rPr lang="pl-PL" sz="2000" dirty="0">
                <a:solidFill>
                  <a:srgbClr val="002060"/>
                </a:solidFill>
                <a:cs typeface="Times New Roman" pitchFamily="18" charset="0"/>
              </a:rPr>
              <a:t> do wykorzystania zaliczki, wyłącznie </a:t>
            </a:r>
            <a:r>
              <a:rPr lang="pl-PL" sz="2000" dirty="0" smtClean="0">
                <a:solidFill>
                  <a:srgbClr val="002060"/>
                </a:solidFill>
                <a:cs typeface="Times New Roman" pitchFamily="18" charset="0"/>
              </a:rPr>
              <a:t>w </a:t>
            </a:r>
            <a:r>
              <a:rPr lang="pl-PL" sz="2000" dirty="0">
                <a:solidFill>
                  <a:srgbClr val="002060"/>
                </a:solidFill>
                <a:cs typeface="Times New Roman" pitchFamily="18" charset="0"/>
              </a:rPr>
              <a:t>celu realizacji operacji. </a:t>
            </a:r>
            <a:r>
              <a:rPr lang="pl-PL" sz="2000" u="sng" dirty="0">
                <a:solidFill>
                  <a:srgbClr val="002060"/>
                </a:solidFill>
                <a:cs typeface="Times New Roman" pitchFamily="18" charset="0"/>
              </a:rPr>
              <a:t>Weryfikacji podlegać będą wszystkie rozchody z rachunku przeznaczonego do obsługi zaliczki, pod kątem ich zgodności z fakturami lub innymi dokumentami o równoważnej wartości </a:t>
            </a:r>
            <a:r>
              <a:rPr lang="pl-PL" sz="2000" u="sng" dirty="0" smtClean="0">
                <a:solidFill>
                  <a:srgbClr val="002060"/>
                </a:solidFill>
                <a:cs typeface="Times New Roman" pitchFamily="18" charset="0"/>
              </a:rPr>
              <a:t>dowodowej.</a:t>
            </a:r>
          </a:p>
          <a:p>
            <a:pPr marL="342900" lvl="0" indent="-342900" algn="l">
              <a:buClr>
                <a:srgbClr val="F14124">
                  <a:lumMod val="75000"/>
                </a:srgbClr>
              </a:buClr>
              <a:buFont typeface="Wingdings" pitchFamily="2" charset="2"/>
              <a:buChar char="v"/>
            </a:pPr>
            <a:r>
              <a:rPr lang="pl-PL" sz="2000" dirty="0" smtClean="0">
                <a:solidFill>
                  <a:srgbClr val="002060"/>
                </a:solidFill>
                <a:cs typeface="Times New Roman" pitchFamily="18" charset="0"/>
              </a:rPr>
              <a:t>Pomoc </a:t>
            </a:r>
            <a:r>
              <a:rPr lang="pl-PL" sz="2000" dirty="0">
                <a:solidFill>
                  <a:srgbClr val="002060"/>
                </a:solidFill>
                <a:cs typeface="Times New Roman" pitchFamily="18" charset="0"/>
              </a:rPr>
              <a:t>jest pomniejszona o wartość odsetek bankowych zgromadzonych na wyodrębnionym rachunku.</a:t>
            </a:r>
          </a:p>
          <a:p>
            <a:pPr algn="l"/>
            <a:endParaRPr lang="pl-PL" dirty="0">
              <a:solidFill>
                <a:srgbClr val="002060"/>
              </a:solidFill>
            </a:endParaRPr>
          </a:p>
        </p:txBody>
      </p:sp>
      <p:sp>
        <p:nvSpPr>
          <p:cNvPr id="4" name="Tytuł 3"/>
          <p:cNvSpPr>
            <a:spLocks noGrp="1"/>
          </p:cNvSpPr>
          <p:nvPr>
            <p:ph type="title"/>
          </p:nvPr>
        </p:nvSpPr>
        <p:spPr/>
        <p:txBody>
          <a:bodyPr>
            <a:normAutofit fontScale="90000"/>
          </a:bodyPr>
          <a:lstStyle/>
          <a:p>
            <a:r>
              <a:rPr lang="pl-PL" dirty="0">
                <a:solidFill>
                  <a:srgbClr val="212745"/>
                </a:solidFill>
                <a:cs typeface="Times New Roman" pitchFamily="18" charset="0"/>
              </a:rPr>
              <a:t>Kwalifikowalność </a:t>
            </a:r>
            <a:r>
              <a:rPr lang="pl-PL" u="sng" dirty="0">
                <a:solidFill>
                  <a:srgbClr val="212745"/>
                </a:solidFill>
                <a:cs typeface="Times New Roman" pitchFamily="18" charset="0"/>
              </a:rPr>
              <a:t>poszczególnych</a:t>
            </a:r>
            <a:r>
              <a:rPr lang="pl-PL" dirty="0">
                <a:solidFill>
                  <a:srgbClr val="212745"/>
                </a:solidFill>
                <a:cs typeface="Times New Roman" pitchFamily="18" charset="0"/>
              </a:rPr>
              <a:t> wydatków</a:t>
            </a:r>
            <a:endParaRPr lang="pl-PL" dirty="0"/>
          </a:p>
        </p:txBody>
      </p:sp>
    </p:spTree>
    <p:extLst>
      <p:ext uri="{BB962C8B-B14F-4D97-AF65-F5344CB8AC3E}">
        <p14:creationId xmlns:p14="http://schemas.microsoft.com/office/powerpoint/2010/main" val="4794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772816"/>
            <a:ext cx="8640959" cy="4353347"/>
          </a:xfrm>
        </p:spPr>
        <p:txBody>
          <a:bodyPr>
            <a:normAutofit fontScale="47500" lnSpcReduction="20000"/>
          </a:bodyPr>
          <a:lstStyle/>
          <a:p>
            <a:r>
              <a:rPr lang="pl-PL" sz="3300" dirty="0" smtClean="0">
                <a:solidFill>
                  <a:srgbClr val="002060"/>
                </a:solidFill>
              </a:rPr>
              <a:t>Beneficjent, </a:t>
            </a:r>
            <a:r>
              <a:rPr lang="pl-PL" sz="3300" dirty="0">
                <a:solidFill>
                  <a:srgbClr val="002060"/>
                </a:solidFill>
              </a:rPr>
              <a:t>który będzie dokonywał zwrotu niewykorzystanej części zaliczki </a:t>
            </a:r>
            <a:r>
              <a:rPr lang="pl-PL" sz="3300" dirty="0" smtClean="0">
                <a:solidFill>
                  <a:srgbClr val="002060"/>
                </a:solidFill>
              </a:rPr>
              <a:t>sporządza do </a:t>
            </a:r>
            <a:r>
              <a:rPr lang="pl-PL" sz="3300" dirty="0" err="1">
                <a:solidFill>
                  <a:srgbClr val="002060"/>
                </a:solidFill>
              </a:rPr>
              <a:t>ARiMR</a:t>
            </a:r>
            <a:r>
              <a:rPr lang="pl-PL" sz="3300" dirty="0">
                <a:solidFill>
                  <a:srgbClr val="002060"/>
                </a:solidFill>
              </a:rPr>
              <a:t>, BGK oraz informacyjnie do </a:t>
            </a:r>
            <a:r>
              <a:rPr lang="pl-PL" sz="3300" dirty="0" smtClean="0">
                <a:solidFill>
                  <a:srgbClr val="002060"/>
                </a:solidFill>
              </a:rPr>
              <a:t>IP </a:t>
            </a:r>
            <a:r>
              <a:rPr lang="pl-PL" sz="3300" dirty="0">
                <a:solidFill>
                  <a:srgbClr val="002060"/>
                </a:solidFill>
              </a:rPr>
              <a:t>pismo zawierające: </a:t>
            </a:r>
          </a:p>
          <a:p>
            <a:r>
              <a:rPr lang="pl-PL" sz="3300" dirty="0">
                <a:solidFill>
                  <a:srgbClr val="002060"/>
                </a:solidFill>
              </a:rPr>
              <a:t> Nr umowy o dofinansowanie i datę jej zawarcia, </a:t>
            </a:r>
          </a:p>
          <a:p>
            <a:r>
              <a:rPr lang="pl-PL" sz="3300" dirty="0">
                <a:solidFill>
                  <a:srgbClr val="002060"/>
                </a:solidFill>
              </a:rPr>
              <a:t> Informację o przyczynach zwrotu , </a:t>
            </a:r>
          </a:p>
          <a:p>
            <a:r>
              <a:rPr lang="pl-PL" sz="3300" dirty="0">
                <a:solidFill>
                  <a:srgbClr val="002060"/>
                </a:solidFill>
              </a:rPr>
              <a:t> Informację o dokonanym zwrocie na konto </a:t>
            </a:r>
            <a:r>
              <a:rPr lang="pl-PL" sz="3300" dirty="0" err="1">
                <a:solidFill>
                  <a:srgbClr val="002060"/>
                </a:solidFill>
              </a:rPr>
              <a:t>ARiMR</a:t>
            </a:r>
            <a:r>
              <a:rPr lang="pl-PL" sz="3300" dirty="0">
                <a:solidFill>
                  <a:srgbClr val="002060"/>
                </a:solidFill>
              </a:rPr>
              <a:t> oraz </a:t>
            </a:r>
            <a:r>
              <a:rPr lang="pl-PL" sz="3300" dirty="0" err="1">
                <a:solidFill>
                  <a:srgbClr val="002060"/>
                </a:solidFill>
              </a:rPr>
              <a:t>MF</a:t>
            </a:r>
            <a:r>
              <a:rPr lang="pl-PL" sz="3300" dirty="0">
                <a:solidFill>
                  <a:srgbClr val="002060"/>
                </a:solidFill>
              </a:rPr>
              <a:t> wraz z kwotami, a także informacje o ubieganiu się o kolejne transze zaliczki wraz z kwotami (o ile umowa o dofinansowanie przewidywała wypłatę środków w transzach), </a:t>
            </a:r>
          </a:p>
          <a:p>
            <a:r>
              <a:rPr lang="pl-PL" sz="3300" dirty="0">
                <a:solidFill>
                  <a:srgbClr val="002060"/>
                </a:solidFill>
              </a:rPr>
              <a:t> Potwierdzenie wykonanych operacji (jako załącznik do pisma). </a:t>
            </a:r>
          </a:p>
          <a:p>
            <a:endParaRPr lang="pl-PL" sz="3300" dirty="0">
              <a:solidFill>
                <a:srgbClr val="002060"/>
              </a:solidFill>
            </a:endParaRPr>
          </a:p>
          <a:p>
            <a:r>
              <a:rPr lang="pl-PL" sz="3300" dirty="0">
                <a:solidFill>
                  <a:srgbClr val="002060"/>
                </a:solidFill>
              </a:rPr>
              <a:t>Zgodnie z pismem </a:t>
            </a:r>
            <a:r>
              <a:rPr lang="pl-PL" sz="3300" dirty="0" err="1">
                <a:solidFill>
                  <a:srgbClr val="002060"/>
                </a:solidFill>
              </a:rPr>
              <a:t>MRiRW</a:t>
            </a:r>
            <a:r>
              <a:rPr lang="pl-PL" sz="3300" dirty="0">
                <a:solidFill>
                  <a:srgbClr val="002060"/>
                </a:solidFill>
              </a:rPr>
              <a:t> z dnia 08.12.2011 r. znak RYB-</a:t>
            </a:r>
            <a:r>
              <a:rPr lang="pl-PL" sz="3300" dirty="0" err="1">
                <a:solidFill>
                  <a:srgbClr val="002060"/>
                </a:solidFill>
              </a:rPr>
              <a:t>kmr</a:t>
            </a:r>
            <a:r>
              <a:rPr lang="pl-PL" sz="3300" dirty="0">
                <a:solidFill>
                  <a:srgbClr val="002060"/>
                </a:solidFill>
              </a:rPr>
              <a:t>-EK-574-64/11 </a:t>
            </a:r>
            <a:r>
              <a:rPr lang="pl-PL" sz="3300" dirty="0" err="1">
                <a:solidFill>
                  <a:srgbClr val="002060"/>
                </a:solidFill>
              </a:rPr>
              <a:t>l.dz.6204</a:t>
            </a:r>
            <a:r>
              <a:rPr lang="pl-PL" sz="3300" dirty="0">
                <a:solidFill>
                  <a:srgbClr val="002060"/>
                </a:solidFill>
              </a:rPr>
              <a:t> od </a:t>
            </a:r>
            <a:r>
              <a:rPr lang="pl-PL" sz="3300" b="1" dirty="0">
                <a:solidFill>
                  <a:srgbClr val="002060"/>
                </a:solidFill>
              </a:rPr>
              <a:t>1 stycznia 2012 r. </a:t>
            </a:r>
            <a:r>
              <a:rPr lang="pl-PL" sz="3300" dirty="0">
                <a:solidFill>
                  <a:srgbClr val="002060"/>
                </a:solidFill>
              </a:rPr>
              <a:t>zwrotu środków należy na konto: </a:t>
            </a:r>
          </a:p>
          <a:p>
            <a:r>
              <a:rPr lang="pl-PL" sz="3300" b="1" dirty="0">
                <a:solidFill>
                  <a:srgbClr val="002060"/>
                </a:solidFill>
              </a:rPr>
              <a:t>55 1010 1010 0088 2014 9740 0000 </a:t>
            </a:r>
            <a:endParaRPr lang="pl-PL" sz="3300" dirty="0">
              <a:solidFill>
                <a:srgbClr val="002060"/>
              </a:solidFill>
            </a:endParaRPr>
          </a:p>
          <a:p>
            <a:r>
              <a:rPr lang="pl-PL" sz="3300" b="1" i="1" dirty="0" smtClean="0">
                <a:solidFill>
                  <a:srgbClr val="002060"/>
                </a:solidFill>
              </a:rPr>
              <a:t>w </a:t>
            </a:r>
            <a:r>
              <a:rPr lang="pl-PL" sz="3300" b="1" i="1" dirty="0">
                <a:solidFill>
                  <a:srgbClr val="002060"/>
                </a:solidFill>
              </a:rPr>
              <a:t>przypadku rozliczenia zaliczki w niepełnej wysokości, tj. mniejszej niż 70% otrzymanej kwoty, pozostałą niewykorzystaną część (do 100%) przed złożeniem wniosku rozliczającego zaliczkę należy zwrócić na konto płatnika/-ów, a zwrot wykazać we wniosku o płatność rozliczającym zaliczkę</a:t>
            </a:r>
            <a:r>
              <a:rPr lang="pl-PL" sz="3300" i="1" dirty="0">
                <a:solidFill>
                  <a:srgbClr val="002060"/>
                </a:solidFill>
              </a:rPr>
              <a:t>. </a:t>
            </a:r>
            <a:endParaRPr lang="pl-PL" sz="3300" i="1" dirty="0" smtClean="0">
              <a:solidFill>
                <a:srgbClr val="002060"/>
              </a:solidFill>
            </a:endParaRPr>
          </a:p>
          <a:p>
            <a:r>
              <a:rPr lang="pl-PL" sz="3300" b="1" i="1" dirty="0" smtClean="0">
                <a:solidFill>
                  <a:srgbClr val="002060"/>
                </a:solidFill>
              </a:rPr>
              <a:t>Niewykorzystaną </a:t>
            </a:r>
            <a:r>
              <a:rPr lang="pl-PL" sz="3300" b="1" i="1" dirty="0">
                <a:solidFill>
                  <a:srgbClr val="002060"/>
                </a:solidFill>
              </a:rPr>
              <a:t>zaliczkę należy zwrócić najpóźniej w dniu złożenia wniosku o płatność ostateczn</a:t>
            </a:r>
            <a:r>
              <a:rPr lang="pl-PL" sz="2800" b="1" i="1" dirty="0">
                <a:solidFill>
                  <a:srgbClr val="002060"/>
                </a:solidFill>
              </a:rPr>
              <a:t>ą. </a:t>
            </a:r>
            <a:endParaRPr lang="pl-PL" sz="2800" i="1" dirty="0">
              <a:solidFill>
                <a:srgbClr val="002060"/>
              </a:solidFill>
            </a:endParaRPr>
          </a:p>
        </p:txBody>
      </p:sp>
      <p:sp>
        <p:nvSpPr>
          <p:cNvPr id="3" name="Tytuł 2"/>
          <p:cNvSpPr>
            <a:spLocks noGrp="1"/>
          </p:cNvSpPr>
          <p:nvPr>
            <p:ph type="title"/>
          </p:nvPr>
        </p:nvSpPr>
        <p:spPr/>
        <p:txBody>
          <a:bodyPr>
            <a:normAutofit/>
          </a:bodyPr>
          <a:lstStyle/>
          <a:p>
            <a:r>
              <a:rPr lang="pl-PL" sz="4000" b="1" dirty="0">
                <a:solidFill>
                  <a:srgbClr val="002060"/>
                </a:solidFill>
              </a:rPr>
              <a:t>Zwrot niewykorzystanej zaliczki </a:t>
            </a:r>
            <a:endParaRPr lang="pl-PL" sz="4000" dirty="0">
              <a:solidFill>
                <a:srgbClr val="002060"/>
              </a:solidFill>
            </a:endParaRPr>
          </a:p>
        </p:txBody>
      </p:sp>
    </p:spTree>
    <p:extLst>
      <p:ext uri="{BB962C8B-B14F-4D97-AF65-F5344CB8AC3E}">
        <p14:creationId xmlns:p14="http://schemas.microsoft.com/office/powerpoint/2010/main" val="2914398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844824"/>
            <a:ext cx="8640959" cy="4281339"/>
          </a:xfrm>
        </p:spPr>
        <p:txBody>
          <a:bodyPr>
            <a:normAutofit fontScale="85000" lnSpcReduction="20000"/>
          </a:bodyPr>
          <a:lstStyle/>
          <a:p>
            <a:r>
              <a:rPr lang="pl-PL" dirty="0" smtClean="0">
                <a:solidFill>
                  <a:srgbClr val="002060"/>
                </a:solidFill>
              </a:rPr>
              <a:t>W </a:t>
            </a:r>
            <a:r>
              <a:rPr lang="pl-PL" dirty="0">
                <a:solidFill>
                  <a:srgbClr val="002060"/>
                </a:solidFill>
              </a:rPr>
              <a:t>przypadku </a:t>
            </a:r>
            <a:r>
              <a:rPr lang="pl-PL" b="1" dirty="0">
                <a:solidFill>
                  <a:srgbClr val="002060"/>
                </a:solidFill>
              </a:rPr>
              <a:t>dokonywania płatności zaliczkowej na poczet wykonawcy robót budowlanych, </a:t>
            </a:r>
            <a:r>
              <a:rPr lang="pl-PL" dirty="0" smtClean="0">
                <a:solidFill>
                  <a:srgbClr val="002060"/>
                </a:solidFill>
              </a:rPr>
              <a:t>IP będzie weryfikować na </a:t>
            </a:r>
            <a:r>
              <a:rPr lang="pl-PL" dirty="0">
                <a:solidFill>
                  <a:srgbClr val="002060"/>
                </a:solidFill>
              </a:rPr>
              <a:t>etapie płatności, czy powyższe rozwiązanie ma odzwierciedlenie w umowie, którą beneficjent zawarł z wykonawcą robót. </a:t>
            </a:r>
            <a:endParaRPr lang="pl-PL" dirty="0" smtClean="0">
              <a:solidFill>
                <a:srgbClr val="002060"/>
              </a:solidFill>
            </a:endParaRPr>
          </a:p>
          <a:p>
            <a:r>
              <a:rPr lang="pl-PL" dirty="0" smtClean="0">
                <a:solidFill>
                  <a:srgbClr val="002060"/>
                </a:solidFill>
              </a:rPr>
              <a:t>Należy </a:t>
            </a:r>
            <a:r>
              <a:rPr lang="pl-PL" dirty="0">
                <a:solidFill>
                  <a:srgbClr val="002060"/>
                </a:solidFill>
              </a:rPr>
              <a:t>pamiętać, by wykonawca wystawił nie później niż 7 dnia od dnia, w którym otrzymał część zaliczki fakturę VAT zaliczkową. </a:t>
            </a:r>
            <a:endParaRPr lang="pl-PL" dirty="0" smtClean="0">
              <a:solidFill>
                <a:srgbClr val="002060"/>
              </a:solidFill>
            </a:endParaRPr>
          </a:p>
          <a:p>
            <a:r>
              <a:rPr lang="pl-PL" dirty="0" smtClean="0">
                <a:solidFill>
                  <a:srgbClr val="002060"/>
                </a:solidFill>
              </a:rPr>
              <a:t>Jeżeli </a:t>
            </a:r>
            <a:r>
              <a:rPr lang="pl-PL" dirty="0">
                <a:solidFill>
                  <a:srgbClr val="002060"/>
                </a:solidFill>
              </a:rPr>
              <a:t>zaliczka obejmuje część należności, to </a:t>
            </a:r>
            <a:r>
              <a:rPr lang="pl-PL" dirty="0" smtClean="0">
                <a:solidFill>
                  <a:srgbClr val="002060"/>
                </a:solidFill>
              </a:rPr>
              <a:t>po wykonaniu </a:t>
            </a:r>
            <a:r>
              <a:rPr lang="pl-PL" dirty="0">
                <a:solidFill>
                  <a:srgbClr val="002060"/>
                </a:solidFill>
              </a:rPr>
              <a:t>usługi należy wystawić fakturę na zasadach ogólnych, z tym że sumę wartości usług pomniejsza się o wartość otrzymanych części należności, a kwotę podatku pomniejsza się o sumę kwot podatku wykazanego w fakturach dokumentujących pobranie części należności. Faktura taka powinna zawierać również numery faktur wystawionych przed wykonaniem usługi. Jeżeli jednak faktura zaliczkowa obejmuje całą cenę brutto towaru lub usługi, sprzedawca po wykonaniu usługi wystawia fakturę tzw. zerową. Wszystkie te faktury należy przestawić wraz z wnioskiem o płatno</a:t>
            </a:r>
            <a:r>
              <a:rPr lang="pl-PL" dirty="0"/>
              <a:t>ść. </a:t>
            </a:r>
          </a:p>
        </p:txBody>
      </p:sp>
      <p:sp>
        <p:nvSpPr>
          <p:cNvPr id="3" name="Tytuł 2"/>
          <p:cNvSpPr>
            <a:spLocks noGrp="1"/>
          </p:cNvSpPr>
          <p:nvPr>
            <p:ph type="title"/>
          </p:nvPr>
        </p:nvSpPr>
        <p:spPr/>
        <p:txBody>
          <a:bodyPr>
            <a:normAutofit/>
          </a:bodyPr>
          <a:lstStyle/>
          <a:p>
            <a:r>
              <a:rPr lang="pl-PL" sz="3600" b="1" dirty="0" smtClean="0">
                <a:solidFill>
                  <a:srgbClr val="002060"/>
                </a:solidFill>
              </a:rPr>
              <a:t>Dokonywanie płatności </a:t>
            </a:r>
            <a:r>
              <a:rPr lang="pl-PL" sz="3600" b="1" dirty="0">
                <a:solidFill>
                  <a:srgbClr val="002060"/>
                </a:solidFill>
              </a:rPr>
              <a:t>zaliczkowej na poczet wykonawcy robót budowlanych</a:t>
            </a:r>
            <a:endParaRPr lang="pl-PL" sz="3600" dirty="0">
              <a:solidFill>
                <a:srgbClr val="002060"/>
              </a:solidFill>
            </a:endParaRPr>
          </a:p>
        </p:txBody>
      </p:sp>
    </p:spTree>
    <p:extLst>
      <p:ext uri="{BB962C8B-B14F-4D97-AF65-F5344CB8AC3E}">
        <p14:creationId xmlns:p14="http://schemas.microsoft.com/office/powerpoint/2010/main" val="2059691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872067" y="1772816"/>
            <a:ext cx="7408333" cy="4353347"/>
          </a:xfrm>
        </p:spPr>
        <p:txBody>
          <a:bodyPr>
            <a:normAutofit fontScale="92500" lnSpcReduction="20000"/>
          </a:bodyPr>
          <a:lstStyle/>
          <a:p>
            <a:pPr marL="342900" lvl="0" indent="-342900" algn="l">
              <a:buFont typeface="Wingdings" pitchFamily="2" charset="2"/>
              <a:buChar char="v"/>
            </a:pPr>
            <a:r>
              <a:rPr lang="pl-PL" sz="2000" dirty="0" smtClean="0">
                <a:solidFill>
                  <a:srgbClr val="002060"/>
                </a:solidFill>
                <a:latin typeface="Times New Roman" pitchFamily="18" charset="0"/>
                <a:cs typeface="Times New Roman" pitchFamily="18" charset="0"/>
              </a:rPr>
              <a:t>przygotowanie </a:t>
            </a:r>
            <a:r>
              <a:rPr lang="pl-PL" sz="2000" dirty="0">
                <a:solidFill>
                  <a:srgbClr val="002060"/>
                </a:solidFill>
                <a:latin typeface="Times New Roman" pitchFamily="18" charset="0"/>
                <a:cs typeface="Times New Roman" pitchFamily="18" charset="0"/>
              </a:rPr>
              <a:t>dokumentacji technicznej</a:t>
            </a:r>
            <a:r>
              <a:rPr lang="pl-PL" sz="2000" dirty="0" smtClean="0">
                <a:solidFill>
                  <a:srgbClr val="002060"/>
                </a:solidFill>
                <a:latin typeface="Times New Roman" pitchFamily="18" charset="0"/>
                <a:cs typeface="Times New Roman" pitchFamily="18" charset="0"/>
              </a:rPr>
              <a:t>;</a:t>
            </a:r>
          </a:p>
          <a:p>
            <a:pPr marL="342900" lvl="0" indent="-342900" algn="l">
              <a:buFont typeface="Wingdings" pitchFamily="2" charset="2"/>
              <a:buChar char="v"/>
            </a:pPr>
            <a:r>
              <a:rPr lang="pl-PL" sz="2000" dirty="0" smtClean="0">
                <a:solidFill>
                  <a:srgbClr val="002060"/>
                </a:solidFill>
                <a:latin typeface="Times New Roman" pitchFamily="18" charset="0"/>
                <a:cs typeface="Times New Roman" pitchFamily="18" charset="0"/>
              </a:rPr>
              <a:t>przygotowanie </a:t>
            </a:r>
            <a:r>
              <a:rPr lang="pl-PL" sz="2000" dirty="0">
                <a:solidFill>
                  <a:srgbClr val="002060"/>
                </a:solidFill>
                <a:latin typeface="Times New Roman" pitchFamily="18" charset="0"/>
                <a:cs typeface="Times New Roman" pitchFamily="18" charset="0"/>
              </a:rPr>
              <a:t>dokumentacji ekonomicznej, kosztorysów, analiz ekonomicznych, planów przedsięwzięć, analiz rynkowych</a:t>
            </a:r>
            <a:r>
              <a:rPr lang="pl-PL" sz="2000" dirty="0" smtClean="0">
                <a:solidFill>
                  <a:srgbClr val="002060"/>
                </a:solidFill>
                <a:latin typeface="Times New Roman" pitchFamily="18" charset="0"/>
                <a:cs typeface="Times New Roman" pitchFamily="18" charset="0"/>
              </a:rPr>
              <a:t>;</a:t>
            </a:r>
          </a:p>
          <a:p>
            <a:pPr marL="342900" lvl="0" indent="-342900" algn="l">
              <a:buFont typeface="Wingdings" pitchFamily="2" charset="2"/>
              <a:buChar char="v"/>
            </a:pPr>
            <a:r>
              <a:rPr lang="pl-PL" sz="2000" dirty="0" smtClean="0">
                <a:solidFill>
                  <a:srgbClr val="002060"/>
                </a:solidFill>
                <a:latin typeface="Times New Roman" pitchFamily="18" charset="0"/>
                <a:cs typeface="Times New Roman" pitchFamily="18" charset="0"/>
              </a:rPr>
              <a:t>poniesione </a:t>
            </a:r>
            <a:r>
              <a:rPr lang="pl-PL" sz="2000" dirty="0">
                <a:solidFill>
                  <a:srgbClr val="002060"/>
                </a:solidFill>
                <a:latin typeface="Times New Roman" pitchFamily="18" charset="0"/>
                <a:cs typeface="Times New Roman" pitchFamily="18" charset="0"/>
              </a:rPr>
              <a:t>na wydanie zaświadczeń, pozwoleń, itp</a:t>
            </a:r>
            <a:r>
              <a:rPr lang="pl-PL" sz="2000" dirty="0" smtClean="0">
                <a:solidFill>
                  <a:srgbClr val="002060"/>
                </a:solidFill>
                <a:latin typeface="Times New Roman" pitchFamily="18" charset="0"/>
                <a:cs typeface="Times New Roman" pitchFamily="18" charset="0"/>
              </a:rPr>
              <a:t>.;</a:t>
            </a:r>
          </a:p>
          <a:p>
            <a:pPr marL="342900" lvl="0" indent="-342900" algn="l">
              <a:buFont typeface="Wingdings" pitchFamily="2" charset="2"/>
              <a:buChar char="v"/>
            </a:pPr>
            <a:r>
              <a:rPr lang="pl-PL" sz="2000" dirty="0" smtClean="0">
                <a:solidFill>
                  <a:srgbClr val="002060"/>
                </a:solidFill>
                <a:latin typeface="Times New Roman" pitchFamily="18" charset="0"/>
                <a:cs typeface="Times New Roman" pitchFamily="18" charset="0"/>
              </a:rPr>
              <a:t>obsługi </a:t>
            </a:r>
            <a:r>
              <a:rPr lang="pl-PL" sz="2000" dirty="0">
                <a:solidFill>
                  <a:srgbClr val="002060"/>
                </a:solidFill>
                <a:latin typeface="Times New Roman" pitchFamily="18" charset="0"/>
                <a:cs typeface="Times New Roman" pitchFamily="18" charset="0"/>
              </a:rPr>
              <a:t>geodezyjnej</a:t>
            </a:r>
            <a:r>
              <a:rPr lang="pl-PL" sz="2000" dirty="0" smtClean="0">
                <a:solidFill>
                  <a:srgbClr val="002060"/>
                </a:solidFill>
                <a:latin typeface="Times New Roman" pitchFamily="18" charset="0"/>
                <a:cs typeface="Times New Roman" pitchFamily="18" charset="0"/>
              </a:rPr>
              <a:t>;</a:t>
            </a:r>
          </a:p>
          <a:p>
            <a:pPr marL="342900" lvl="0" indent="-342900" algn="l">
              <a:buFont typeface="Wingdings" pitchFamily="2" charset="2"/>
              <a:buChar char="v"/>
            </a:pPr>
            <a:r>
              <a:rPr lang="pl-PL" sz="2000" dirty="0" smtClean="0">
                <a:solidFill>
                  <a:srgbClr val="002060"/>
                </a:solidFill>
                <a:latin typeface="Times New Roman" pitchFamily="18" charset="0"/>
                <a:cs typeface="Times New Roman" pitchFamily="18" charset="0"/>
              </a:rPr>
              <a:t>usług </a:t>
            </a:r>
            <a:r>
              <a:rPr lang="pl-PL" sz="2000" dirty="0">
                <a:solidFill>
                  <a:srgbClr val="002060"/>
                </a:solidFill>
                <a:latin typeface="Times New Roman" pitchFamily="18" charset="0"/>
                <a:cs typeface="Times New Roman" pitchFamily="18" charset="0"/>
              </a:rPr>
              <a:t>dotyczących przygotowania operacji</a:t>
            </a:r>
            <a:r>
              <a:rPr lang="pl-PL" sz="2000" dirty="0" smtClean="0">
                <a:solidFill>
                  <a:srgbClr val="002060"/>
                </a:solidFill>
                <a:latin typeface="Times New Roman" pitchFamily="18" charset="0"/>
                <a:cs typeface="Times New Roman" pitchFamily="18" charset="0"/>
              </a:rPr>
              <a:t>;</a:t>
            </a:r>
          </a:p>
          <a:p>
            <a:pPr lvl="0" indent="12700" algn="l">
              <a:buFont typeface="Wingdings" pitchFamily="2" charset="2"/>
              <a:buChar char="v"/>
            </a:pPr>
            <a:r>
              <a:rPr lang="pl-PL" sz="2000" dirty="0" smtClean="0">
                <a:solidFill>
                  <a:srgbClr val="002060"/>
                </a:solidFill>
                <a:latin typeface="Times New Roman" pitchFamily="18" charset="0"/>
                <a:cs typeface="Times New Roman" pitchFamily="18" charset="0"/>
              </a:rPr>
              <a:t> nabycia </a:t>
            </a:r>
            <a:r>
              <a:rPr lang="pl-PL" sz="2000" dirty="0">
                <a:solidFill>
                  <a:srgbClr val="002060"/>
                </a:solidFill>
                <a:latin typeface="Times New Roman" pitchFamily="18" charset="0"/>
                <a:cs typeface="Times New Roman" pitchFamily="18" charset="0"/>
              </a:rPr>
              <a:t>patentów i licencji.</a:t>
            </a:r>
            <a:br>
              <a:rPr lang="pl-PL" sz="2000" dirty="0">
                <a:solidFill>
                  <a:srgbClr val="002060"/>
                </a:solidFill>
                <a:latin typeface="Times New Roman" pitchFamily="18" charset="0"/>
                <a:cs typeface="Times New Roman" pitchFamily="18" charset="0"/>
              </a:rPr>
            </a:br>
            <a:r>
              <a:rPr lang="pl-PL" sz="2000" dirty="0">
                <a:solidFill>
                  <a:srgbClr val="002060"/>
                </a:solidFill>
                <a:latin typeface="Times New Roman" pitchFamily="18" charset="0"/>
                <a:cs typeface="Times New Roman" pitchFamily="18" charset="0"/>
              </a:rPr>
              <a:t/>
            </a:r>
            <a:br>
              <a:rPr lang="pl-PL" sz="2000" dirty="0">
                <a:solidFill>
                  <a:srgbClr val="002060"/>
                </a:solidFill>
                <a:latin typeface="Times New Roman" pitchFamily="18" charset="0"/>
                <a:cs typeface="Times New Roman" pitchFamily="18" charset="0"/>
              </a:rPr>
            </a:br>
            <a:r>
              <a:rPr lang="pl-PL" sz="2000" dirty="0">
                <a:solidFill>
                  <a:srgbClr val="002060"/>
                </a:solidFill>
                <a:latin typeface="Times New Roman" pitchFamily="18" charset="0"/>
                <a:cs typeface="Times New Roman" pitchFamily="18" charset="0"/>
              </a:rPr>
              <a:t>Do kosztów kwalifikowalnych operacji nie zalicza się kosztów ogólnych </a:t>
            </a:r>
            <a:r>
              <a:rPr lang="pl-PL" sz="2000" b="1" dirty="0">
                <a:solidFill>
                  <a:srgbClr val="002060"/>
                </a:solidFill>
                <a:latin typeface="Times New Roman" pitchFamily="18" charset="0"/>
                <a:cs typeface="Times New Roman" pitchFamily="18" charset="0"/>
              </a:rPr>
              <a:t>powyżej 10% wartości netto operacji.</a:t>
            </a:r>
            <a:endParaRPr lang="pl-PL" sz="2000" dirty="0">
              <a:solidFill>
                <a:srgbClr val="002060"/>
              </a:solidFill>
              <a:latin typeface="Times New Roman" pitchFamily="18" charset="0"/>
              <a:cs typeface="Times New Roman" pitchFamily="18" charset="0"/>
            </a:endParaRPr>
          </a:p>
          <a:p>
            <a:endParaRPr lang="pl-PL" sz="2000" b="1" u="sng" dirty="0" smtClean="0">
              <a:solidFill>
                <a:srgbClr val="002060"/>
              </a:solidFill>
              <a:latin typeface="Times New Roman" pitchFamily="18" charset="0"/>
              <a:cs typeface="Times New Roman" pitchFamily="18" charset="0"/>
            </a:endParaRPr>
          </a:p>
          <a:p>
            <a:pPr algn="l"/>
            <a:r>
              <a:rPr lang="pl-PL" sz="2000" b="1" u="sng" dirty="0" smtClean="0">
                <a:solidFill>
                  <a:srgbClr val="002060"/>
                </a:solidFill>
                <a:latin typeface="Times New Roman" pitchFamily="18" charset="0"/>
                <a:cs typeface="Times New Roman" pitchFamily="18" charset="0"/>
              </a:rPr>
              <a:t>Koszt </a:t>
            </a:r>
            <a:r>
              <a:rPr lang="pl-PL" sz="2000" b="1" u="sng" dirty="0">
                <a:solidFill>
                  <a:srgbClr val="002060"/>
                </a:solidFill>
                <a:latin typeface="Times New Roman" pitchFamily="18" charset="0"/>
                <a:cs typeface="Times New Roman" pitchFamily="18" charset="0"/>
              </a:rPr>
              <a:t>wypełnienia wniosku o dofinansowanie nie stanowi kosztu kwalifikowalnego.</a:t>
            </a:r>
            <a:r>
              <a:rPr lang="pl-PL" sz="2000" dirty="0">
                <a:solidFill>
                  <a:srgbClr val="002060"/>
                </a:solidFill>
                <a:latin typeface="Times New Roman" pitchFamily="18" charset="0"/>
                <a:cs typeface="Times New Roman" pitchFamily="18" charset="0"/>
              </a:rPr>
              <a:t> Natomiast koszt przygotowania załączników do wniosku </a:t>
            </a:r>
            <a:br>
              <a:rPr lang="pl-PL" sz="2000" dirty="0">
                <a:solidFill>
                  <a:srgbClr val="002060"/>
                </a:solidFill>
                <a:latin typeface="Times New Roman" pitchFamily="18" charset="0"/>
                <a:cs typeface="Times New Roman" pitchFamily="18" charset="0"/>
              </a:rPr>
            </a:br>
            <a:r>
              <a:rPr lang="pl-PL" sz="2000" dirty="0">
                <a:solidFill>
                  <a:srgbClr val="002060"/>
                </a:solidFill>
                <a:latin typeface="Times New Roman" pitchFamily="18" charset="0"/>
                <a:cs typeface="Times New Roman" pitchFamily="18" charset="0"/>
              </a:rPr>
              <a:t>o dofinansowanie podlega refundacji w ramach PO RYBY 2007-2013.</a:t>
            </a:r>
          </a:p>
          <a:p>
            <a:endParaRPr lang="pl-PL" dirty="0">
              <a:solidFill>
                <a:srgbClr val="002060"/>
              </a:solidFill>
            </a:endParaRPr>
          </a:p>
        </p:txBody>
      </p:sp>
      <p:sp>
        <p:nvSpPr>
          <p:cNvPr id="3" name="Tytuł 2"/>
          <p:cNvSpPr>
            <a:spLocks noGrp="1"/>
          </p:cNvSpPr>
          <p:nvPr>
            <p:ph type="title"/>
          </p:nvPr>
        </p:nvSpPr>
        <p:spPr/>
        <p:txBody>
          <a:bodyPr>
            <a:normAutofit/>
          </a:bodyPr>
          <a:lstStyle/>
          <a:p>
            <a:pPr lvl="0"/>
            <a:r>
              <a:rPr lang="pl-PL" b="1" dirty="0">
                <a:solidFill>
                  <a:srgbClr val="002060"/>
                </a:solidFill>
                <a:effectLst>
                  <a:outerShdw blurRad="38100" dist="38100" dir="2700000" algn="tl">
                    <a:srgbClr val="000000">
                      <a:alpha val="43137"/>
                    </a:srgbClr>
                  </a:outerShdw>
                </a:effectLst>
                <a:cs typeface="Times New Roman" pitchFamily="18" charset="0"/>
              </a:rPr>
              <a:t>Koszty ogólne operacji obejmują</a:t>
            </a:r>
            <a:r>
              <a:rPr lang="pl-PL" b="1" dirty="0" smtClean="0">
                <a:solidFill>
                  <a:srgbClr val="002060"/>
                </a:solidFill>
                <a:effectLst>
                  <a:outerShdw blurRad="38100" dist="38100" dir="2700000" algn="tl">
                    <a:srgbClr val="000000">
                      <a:alpha val="43137"/>
                    </a:srgbClr>
                  </a:outerShdw>
                </a:effectLst>
                <a:cs typeface="Times New Roman" pitchFamily="18" charset="0"/>
              </a:rPr>
              <a:t>:</a:t>
            </a:r>
            <a:endParaRPr lang="pl-PL" dirty="0">
              <a:solidFill>
                <a:srgbClr val="002060"/>
              </a:solidFill>
            </a:endParaRPr>
          </a:p>
        </p:txBody>
      </p:sp>
    </p:spTree>
    <p:extLst>
      <p:ext uri="{BB962C8B-B14F-4D97-AF65-F5344CB8AC3E}">
        <p14:creationId xmlns:p14="http://schemas.microsoft.com/office/powerpoint/2010/main" val="3843865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idx="1"/>
          </p:nvPr>
        </p:nvSpPr>
        <p:spPr>
          <a:xfrm>
            <a:off x="872067" y="1916832"/>
            <a:ext cx="7408333" cy="4209331"/>
          </a:xfrm>
        </p:spPr>
        <p:txBody>
          <a:bodyPr>
            <a:normAutofit fontScale="92500"/>
          </a:bodyPr>
          <a:lstStyle/>
          <a:p>
            <a:pPr algn="ctr"/>
            <a:endParaRPr lang="pl-PL" sz="12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imes New Roman" pitchFamily="18" charset="0"/>
              <a:ea typeface="+mj-ea"/>
              <a:cs typeface="Times New Roman" pitchFamily="18" charset="0"/>
            </a:endParaRPr>
          </a:p>
          <a:p>
            <a:pPr marL="538163" lvl="0" indent="-449263" algn="l">
              <a:spcBef>
                <a:spcPts val="1800"/>
              </a:spcBef>
              <a:buClr>
                <a:srgbClr val="F14124">
                  <a:lumMod val="75000"/>
                </a:srgbClr>
              </a:buClr>
              <a:buFont typeface="Wingdings" pitchFamily="2" charset="2"/>
              <a:buChar char="v"/>
            </a:pPr>
            <a:r>
              <a:rPr lang="pl-PL" sz="2400" dirty="0" smtClean="0">
                <a:solidFill>
                  <a:srgbClr val="002060"/>
                </a:solidFill>
                <a:cs typeface="Times New Roman" pitchFamily="18" charset="0"/>
              </a:rPr>
              <a:t>wykonanie </a:t>
            </a:r>
            <a:r>
              <a:rPr lang="pl-PL" sz="2400" dirty="0">
                <a:solidFill>
                  <a:srgbClr val="002060"/>
                </a:solidFill>
                <a:cs typeface="Times New Roman" pitchFamily="18" charset="0"/>
              </a:rPr>
              <a:t>zakresu rzeczowego zgodnie z zestawieniem rzeczowo-finansowym operacji (załącznik do </a:t>
            </a:r>
            <a:r>
              <a:rPr lang="pl-PL" sz="2400" dirty="0" smtClean="0">
                <a:solidFill>
                  <a:srgbClr val="002060"/>
                </a:solidFill>
                <a:cs typeface="Times New Roman" pitchFamily="18" charset="0"/>
              </a:rPr>
              <a:t>umowy) lub zgodnie z ostatnim aneksem do umowy</a:t>
            </a:r>
          </a:p>
          <a:p>
            <a:pPr marL="538163" lvl="0" indent="-449263" algn="l">
              <a:spcBef>
                <a:spcPts val="1800"/>
              </a:spcBef>
              <a:buClr>
                <a:srgbClr val="F14124">
                  <a:lumMod val="75000"/>
                </a:srgbClr>
              </a:buClr>
              <a:buFont typeface="Wingdings" pitchFamily="2" charset="2"/>
              <a:buChar char="v"/>
            </a:pPr>
            <a:r>
              <a:rPr lang="pl-PL" sz="2400" dirty="0" smtClean="0">
                <a:solidFill>
                  <a:srgbClr val="002060"/>
                </a:solidFill>
                <a:cs typeface="Times New Roman" pitchFamily="18" charset="0"/>
              </a:rPr>
              <a:t>poniesienie </a:t>
            </a:r>
            <a:r>
              <a:rPr lang="pl-PL" sz="2400" dirty="0">
                <a:solidFill>
                  <a:srgbClr val="002060"/>
                </a:solidFill>
                <a:cs typeface="Times New Roman" pitchFamily="18" charset="0"/>
              </a:rPr>
              <a:t>kosztów kwalifikowanych operacji, </a:t>
            </a:r>
            <a:r>
              <a:rPr lang="pl-PL" sz="2400" u="sng" dirty="0">
                <a:solidFill>
                  <a:srgbClr val="002060"/>
                </a:solidFill>
                <a:cs typeface="Times New Roman" pitchFamily="18" charset="0"/>
              </a:rPr>
              <a:t>nie później niż do dnia złożenia wniosku o </a:t>
            </a:r>
            <a:r>
              <a:rPr lang="pl-PL" sz="2400" u="sng" dirty="0" smtClean="0">
                <a:solidFill>
                  <a:srgbClr val="002060"/>
                </a:solidFill>
                <a:cs typeface="Times New Roman" pitchFamily="18" charset="0"/>
              </a:rPr>
              <a:t>płatność</a:t>
            </a:r>
          </a:p>
          <a:p>
            <a:pPr marL="538163" lvl="0" indent="-449263" algn="l">
              <a:spcBef>
                <a:spcPts val="1800"/>
              </a:spcBef>
              <a:buClr>
                <a:srgbClr val="F14124">
                  <a:lumMod val="75000"/>
                </a:srgbClr>
              </a:buClr>
              <a:buFont typeface="Wingdings" pitchFamily="2" charset="2"/>
              <a:buChar char="v"/>
            </a:pPr>
            <a:r>
              <a:rPr lang="pl-PL" sz="2400" dirty="0" smtClean="0">
                <a:solidFill>
                  <a:srgbClr val="002060"/>
                </a:solidFill>
                <a:cs typeface="Times New Roman" pitchFamily="18" charset="0"/>
              </a:rPr>
              <a:t>udokumentowanie </a:t>
            </a:r>
            <a:r>
              <a:rPr lang="pl-PL" sz="2400" dirty="0">
                <a:solidFill>
                  <a:srgbClr val="002060"/>
                </a:solidFill>
                <a:cs typeface="Times New Roman" pitchFamily="18" charset="0"/>
              </a:rPr>
              <a:t>wykonania robót, dostaw lub usług objętych zakresem </a:t>
            </a:r>
            <a:r>
              <a:rPr lang="pl-PL" sz="2400" dirty="0" smtClean="0">
                <a:solidFill>
                  <a:srgbClr val="002060"/>
                </a:solidFill>
                <a:cs typeface="Times New Roman" pitchFamily="18" charset="0"/>
              </a:rPr>
              <a:t>rzeczowo-finansowym</a:t>
            </a:r>
          </a:p>
          <a:p>
            <a:pPr marL="538163" lvl="0" indent="-449263">
              <a:spcBef>
                <a:spcPts val="1800"/>
              </a:spcBef>
              <a:buClr>
                <a:srgbClr val="F14124">
                  <a:lumMod val="75000"/>
                </a:srgbClr>
              </a:buClr>
              <a:buFont typeface="Wingdings" pitchFamily="2" charset="2"/>
              <a:buChar char="v"/>
            </a:pPr>
            <a:r>
              <a:rPr lang="pl-PL" sz="2400" dirty="0" smtClean="0">
                <a:solidFill>
                  <a:srgbClr val="002060"/>
                </a:solidFill>
                <a:cs typeface="Times New Roman" pitchFamily="18" charset="0"/>
              </a:rPr>
              <a:t>osiągnięcie </a:t>
            </a:r>
            <a:r>
              <a:rPr lang="pl-PL" sz="2400" dirty="0">
                <a:solidFill>
                  <a:srgbClr val="002060"/>
                </a:solidFill>
                <a:cs typeface="Times New Roman" pitchFamily="18" charset="0"/>
              </a:rPr>
              <a:t>zakładanego celu operacji nie </a:t>
            </a:r>
            <a:r>
              <a:rPr lang="pl-PL" sz="2400" dirty="0" smtClean="0">
                <a:solidFill>
                  <a:srgbClr val="002060"/>
                </a:solidFill>
                <a:cs typeface="Times New Roman" pitchFamily="18" charset="0"/>
              </a:rPr>
              <a:t>później </a:t>
            </a:r>
            <a:r>
              <a:rPr lang="pl-PL" sz="2400" dirty="0">
                <a:solidFill>
                  <a:srgbClr val="002060"/>
                </a:solidFill>
                <a:cs typeface="Times New Roman" pitchFamily="18" charset="0"/>
              </a:rPr>
              <a:t>niż do dnia złożenia wniosku o płatność </a:t>
            </a:r>
            <a:r>
              <a:rPr lang="pl-PL" sz="2400" dirty="0" smtClean="0">
                <a:solidFill>
                  <a:srgbClr val="002060"/>
                </a:solidFill>
                <a:cs typeface="Times New Roman" pitchFamily="18" charset="0"/>
              </a:rPr>
              <a:t>końcową</a:t>
            </a:r>
            <a:endParaRPr lang="pl-PL" sz="2400" dirty="0">
              <a:solidFill>
                <a:srgbClr val="002060"/>
              </a:solidFill>
            </a:endParaRPr>
          </a:p>
          <a:p>
            <a:pPr algn="ctr"/>
            <a:endParaRPr lang="pl-PL" dirty="0"/>
          </a:p>
        </p:txBody>
      </p:sp>
      <p:sp>
        <p:nvSpPr>
          <p:cNvPr id="4" name="Tytuł 3"/>
          <p:cNvSpPr>
            <a:spLocks noGrp="1"/>
          </p:cNvSpPr>
          <p:nvPr>
            <p:ph type="title"/>
          </p:nvPr>
        </p:nvSpPr>
        <p:spPr/>
        <p:txBody>
          <a:bodyPr>
            <a:normAutofit fontScale="90000"/>
          </a:bodyPr>
          <a:lstStyle/>
          <a:p>
            <a:r>
              <a:rPr lang="pl-PL"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cs typeface="Times New Roman" pitchFamily="18" charset="0"/>
              </a:rPr>
              <a:t>Wymogi związane z realizacją operacji</a:t>
            </a:r>
            <a:r>
              <a:rPr lang="pl-PL"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cs typeface="Times New Roman" pitchFamily="18" charset="0"/>
              </a:rPr>
              <a:t>:</a:t>
            </a:r>
            <a:endParaRPr lang="pl-PL" dirty="0">
              <a:effectLst>
                <a:reflection blurRad="6350" stA="55000" endA="300" endPos="45500" dir="5400000" sy="-100000" algn="bl" rotWithShape="0"/>
              </a:effectLst>
            </a:endParaRPr>
          </a:p>
        </p:txBody>
      </p:sp>
    </p:spTree>
    <p:extLst>
      <p:ext uri="{BB962C8B-B14F-4D97-AF65-F5344CB8AC3E}">
        <p14:creationId xmlns:p14="http://schemas.microsoft.com/office/powerpoint/2010/main" val="38416429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1610</TotalTime>
  <Words>3024</Words>
  <Application>Microsoft Office PowerPoint</Application>
  <PresentationFormat>Pokaz na ekranie (4:3)</PresentationFormat>
  <Paragraphs>285</Paragraphs>
  <Slides>36</Slides>
  <Notes>0</Notes>
  <HiddenSlides>0</HiddenSlides>
  <MMClips>0</MMClips>
  <ScaleCrop>false</ScaleCrop>
  <HeadingPairs>
    <vt:vector size="4" baseType="variant">
      <vt:variant>
        <vt:lpstr>Motyw</vt:lpstr>
      </vt:variant>
      <vt:variant>
        <vt:i4>1</vt:i4>
      </vt:variant>
      <vt:variant>
        <vt:lpstr>Tytuły slajdów</vt:lpstr>
      </vt:variant>
      <vt:variant>
        <vt:i4>36</vt:i4>
      </vt:variant>
    </vt:vector>
  </HeadingPairs>
  <TitlesOfParts>
    <vt:vector size="37" baseType="lpstr">
      <vt:lpstr>Kształt fali</vt:lpstr>
      <vt:lpstr>Wniosek o płatność </vt:lpstr>
      <vt:lpstr>Zakres szkolenia</vt:lpstr>
      <vt:lpstr>Wniosek o płatność</vt:lpstr>
      <vt:lpstr>Potwierdzanie kwalifikowalności podatku VAT </vt:lpstr>
      <vt:lpstr>Kwalifikowalność poszczególnych wydatków</vt:lpstr>
      <vt:lpstr>Zwrot niewykorzystanej zaliczki </vt:lpstr>
      <vt:lpstr>Dokonywanie płatności zaliczkowej na poczet wykonawcy robót budowlanych</vt:lpstr>
      <vt:lpstr>Koszty ogólne operacji obejmują:</vt:lpstr>
      <vt:lpstr>Wymogi związane z realizacją operacji:</vt:lpstr>
      <vt:lpstr>Protokoły - roboty budowlane</vt:lpstr>
      <vt:lpstr>Formularz wniosku o płatność</vt:lpstr>
      <vt:lpstr>Formularz wniosku o płatność</vt:lpstr>
      <vt:lpstr>Formularz wniosku o płatność</vt:lpstr>
      <vt:lpstr>Formularz wniosku o płatność</vt:lpstr>
      <vt:lpstr>Formularz wniosku o płatność</vt:lpstr>
      <vt:lpstr>ZAŁĄCZNIKI, KTÓRE NALEŻY DOSTARCZYĆ WRAZ  Z WNIOSKIEM O PŁATNOŚĆ:</vt:lpstr>
      <vt:lpstr>ZAŁĄCZNIKI, KTÓRE NALEŻY DOSTARCZYĆ WRAZ Z WNIOSKIEM O PŁATNOŚĆ:</vt:lpstr>
      <vt:lpstr>ZAŁĄCZNIKI, KTÓRE NALEŻY DOSTARCZYĆ WRAZ Z WNIOSKIEM O PŁATNOŚĆ:</vt:lpstr>
      <vt:lpstr>DOWODY ZAPŁATY</vt:lpstr>
      <vt:lpstr>DOWODY ZAPŁATY</vt:lpstr>
      <vt:lpstr>DOWODY ZAPŁATY</vt:lpstr>
      <vt:lpstr>ZAŁĄCZNIKI, KTÓRE NALEŻY DOSTARCZYĆ WRAZ Z WNIOSKIEM O PŁATNOŚĆ:</vt:lpstr>
      <vt:lpstr>ZAŁĄCZNIKI, KTÓRE NALEŻY DOSTARCZYĆ WRAZ Z WNIOSKIEM O PŁATNOŚĆ:</vt:lpstr>
      <vt:lpstr>ZAŁĄCZNIKI, KTÓRE NALEŻY DOSTARCZYĆ WRAZ Z WNIOSKIEM O PŁATNOŚĆ:</vt:lpstr>
      <vt:lpstr>ZAŁĄCZNIKI, KTÓRE NALEŻY DOSTARCZYĆ WRAZ Z WNIOSKIEM O PŁATNOŚĆ</vt:lpstr>
      <vt:lpstr>ZAŁĄCZNIKI, KTÓRE NALEŻY DOSTARCZYĆ WRAZ Z WNIOSKIEM O PŁATNOŚĆ</vt:lpstr>
      <vt:lpstr>ZAŁĄCZNIKI, KTÓRE NALEŻY DOSTARCZYĆ WRAZ Z WNIOSKIEM O PŁATNOŚĆ</vt:lpstr>
      <vt:lpstr>ZAŁĄCZNIKI, KTÓRE NALEŻY DOSTARCZYĆ WRAZ Z WNIOSKIEM O PŁATNOŚĆ</vt:lpstr>
      <vt:lpstr>ZAŁĄCZNIKI, KTÓRE NALEŻY DOSTARCZYĆ WRAZ Z WNIOSKIEM O PŁATNOŚĆ</vt:lpstr>
      <vt:lpstr>Terminy w postępowaniu związanym z rozpatrywaniem WOP </vt:lpstr>
      <vt:lpstr>Terminy w postępowaniu związanym z rozpatrywaniem WOP </vt:lpstr>
      <vt:lpstr>Kontrola WOP </vt:lpstr>
      <vt:lpstr>Kontrola operacji</vt:lpstr>
      <vt:lpstr>Ustalenie wysokości środków finansowych do wypłaty</vt:lpstr>
      <vt:lpstr>Pomoc podlega zwrotowi</vt:lpstr>
      <vt:lpstr>Prezentacja programu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Operacyjny „Zrównoważony rozwój sektora rybołówstwa i nadbrzeżnych obszarów rybackich 2007-2013”</dc:title>
  <dc:creator>Aleksandra Kowalik</dc:creator>
  <cp:lastModifiedBy>OBRA_WARTA_4</cp:lastModifiedBy>
  <cp:revision>124</cp:revision>
  <cp:lastPrinted>2011-07-05T07:26:38Z</cp:lastPrinted>
  <dcterms:created xsi:type="dcterms:W3CDTF">2011-06-30T09:48:20Z</dcterms:created>
  <dcterms:modified xsi:type="dcterms:W3CDTF">2012-06-21T12:02:27Z</dcterms:modified>
</cp:coreProperties>
</file>